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82" r:id="rId2"/>
    <p:sldId id="271" r:id="rId3"/>
    <p:sldId id="289" r:id="rId4"/>
    <p:sldId id="290" r:id="rId5"/>
    <p:sldId id="291" r:id="rId6"/>
    <p:sldId id="292" r:id="rId7"/>
    <p:sldId id="261" r:id="rId8"/>
    <p:sldId id="262" r:id="rId9"/>
    <p:sldId id="263" r:id="rId10"/>
    <p:sldId id="264" r:id="rId11"/>
    <p:sldId id="288" r:id="rId12"/>
    <p:sldId id="265" r:id="rId13"/>
    <p:sldId id="277" r:id="rId14"/>
    <p:sldId id="278" r:id="rId15"/>
    <p:sldId id="279" r:id="rId16"/>
    <p:sldId id="280" r:id="rId17"/>
    <p:sldId id="274" r:id="rId18"/>
    <p:sldId id="267" r:id="rId19"/>
    <p:sldId id="268" r:id="rId20"/>
    <p:sldId id="269" r:id="rId21"/>
    <p:sldId id="270" r:id="rId22"/>
    <p:sldId id="287" r:id="rId23"/>
    <p:sldId id="286" r:id="rId24"/>
    <p:sldId id="275" r:id="rId25"/>
    <p:sldId id="276" r:id="rId26"/>
    <p:sldId id="272" r:id="rId27"/>
    <p:sldId id="273" r:id="rId28"/>
    <p:sldId id="283" r:id="rId29"/>
    <p:sldId id="284" r:id="rId30"/>
    <p:sldId id="28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1C30"/>
    <a:srgbClr val="550527"/>
    <a:srgbClr val="C522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4660"/>
  </p:normalViewPr>
  <p:slideViewPr>
    <p:cSldViewPr snapToGrid="0">
      <p:cViewPr varScale="1">
        <p:scale>
          <a:sx n="78" d="100"/>
          <a:sy n="78" d="100"/>
        </p:scale>
        <p:origin x="797"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6621D5-DDDF-456B-903E-D3EFBB4A09D2}"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US"/>
        </a:p>
      </dgm:t>
    </dgm:pt>
    <dgm:pt modelId="{52AF870A-8600-46DB-B06C-664E20FF7651}">
      <dgm:prSet phldrT="[Text]" custT="1"/>
      <dgm:spPr/>
      <dgm:t>
        <a:bodyPr/>
        <a:lstStyle/>
        <a:p>
          <a:r>
            <a:rPr lang="en-US" sz="1600" dirty="0"/>
            <a:t>Questions</a:t>
          </a:r>
          <a:r>
            <a:rPr lang="en-US" sz="1200" dirty="0"/>
            <a:t> </a:t>
          </a:r>
          <a:r>
            <a:rPr lang="en-US" sz="1600" dirty="0"/>
            <a:t>about the workplace</a:t>
          </a:r>
        </a:p>
      </dgm:t>
    </dgm:pt>
    <dgm:pt modelId="{91E40090-CE03-48D6-8C87-138279D4C32E}" type="parTrans" cxnId="{39A1AC0C-921C-4ABD-B68E-C016F3926B34}">
      <dgm:prSet/>
      <dgm:spPr/>
      <dgm:t>
        <a:bodyPr/>
        <a:lstStyle/>
        <a:p>
          <a:endParaRPr lang="en-US"/>
        </a:p>
      </dgm:t>
    </dgm:pt>
    <dgm:pt modelId="{1A1E5322-59C5-404F-A9CB-144AFA2D4FAA}" type="sibTrans" cxnId="{39A1AC0C-921C-4ABD-B68E-C016F3926B34}">
      <dgm:prSet/>
      <dgm:spPr/>
      <dgm:t>
        <a:bodyPr/>
        <a:lstStyle/>
        <a:p>
          <a:endParaRPr lang="en-US"/>
        </a:p>
      </dgm:t>
    </dgm:pt>
    <dgm:pt modelId="{8C8B56AC-679F-4B68-837E-E738FF753099}">
      <dgm:prSet phldrT="[Text]" custT="1"/>
      <dgm:spPr/>
      <dgm:t>
        <a:bodyPr/>
        <a:lstStyle/>
        <a:p>
          <a:r>
            <a:rPr lang="en-US" sz="1600" dirty="0"/>
            <a:t>Questions about the type of person who would be a good fit </a:t>
          </a:r>
        </a:p>
      </dgm:t>
    </dgm:pt>
    <dgm:pt modelId="{1E04008F-04AA-418F-A836-FF6936E9C6C4}" type="parTrans" cxnId="{FB802D21-1F3A-4E9E-B686-49B33C67B6D7}">
      <dgm:prSet/>
      <dgm:spPr/>
      <dgm:t>
        <a:bodyPr/>
        <a:lstStyle/>
        <a:p>
          <a:endParaRPr lang="en-US"/>
        </a:p>
      </dgm:t>
    </dgm:pt>
    <dgm:pt modelId="{6A8E7726-1770-42DB-8330-83C33DEF5A56}" type="sibTrans" cxnId="{FB802D21-1F3A-4E9E-B686-49B33C67B6D7}">
      <dgm:prSet/>
      <dgm:spPr/>
      <dgm:t>
        <a:bodyPr/>
        <a:lstStyle/>
        <a:p>
          <a:endParaRPr lang="en-US"/>
        </a:p>
      </dgm:t>
    </dgm:pt>
    <dgm:pt modelId="{D9CD3E81-FBD1-4621-BE3C-96F5A1624DB7}">
      <dgm:prSet phldrT="[Text]"/>
      <dgm:spPr/>
      <dgm:t>
        <a:bodyPr/>
        <a:lstStyle/>
        <a:p>
          <a:r>
            <a:rPr lang="en-US" dirty="0"/>
            <a:t>Question about positions </a:t>
          </a:r>
        </a:p>
      </dgm:t>
    </dgm:pt>
    <dgm:pt modelId="{274AADD3-3A7F-400B-9FA8-175DD61B8A0A}" type="parTrans" cxnId="{6FB274F1-AA7A-4834-AAF7-726F7CDA6E85}">
      <dgm:prSet/>
      <dgm:spPr/>
      <dgm:t>
        <a:bodyPr/>
        <a:lstStyle/>
        <a:p>
          <a:endParaRPr lang="en-US"/>
        </a:p>
      </dgm:t>
    </dgm:pt>
    <dgm:pt modelId="{5A6194E2-38F4-4B54-A7C6-B7BF438D1CCE}" type="sibTrans" cxnId="{6FB274F1-AA7A-4834-AAF7-726F7CDA6E85}">
      <dgm:prSet/>
      <dgm:spPr/>
      <dgm:t>
        <a:bodyPr/>
        <a:lstStyle/>
        <a:p>
          <a:endParaRPr lang="en-US"/>
        </a:p>
      </dgm:t>
    </dgm:pt>
    <dgm:pt modelId="{8A38CBB5-66FF-45C9-B4DB-E656985A7536}">
      <dgm:prSet phldrT="[Text]"/>
      <dgm:spPr/>
      <dgm:t>
        <a:bodyPr/>
        <a:lstStyle/>
        <a:p>
          <a:r>
            <a:rPr lang="en-US" dirty="0"/>
            <a:t>It’s ok to stop here before asking questions about the hiring process</a:t>
          </a:r>
        </a:p>
      </dgm:t>
    </dgm:pt>
    <dgm:pt modelId="{48273DB7-2166-4E58-8AA0-139B9589D179}" type="parTrans" cxnId="{7AC955C6-FBEC-4494-8A89-6EDC03CB4956}">
      <dgm:prSet/>
      <dgm:spPr/>
      <dgm:t>
        <a:bodyPr/>
        <a:lstStyle/>
        <a:p>
          <a:endParaRPr lang="en-US"/>
        </a:p>
      </dgm:t>
    </dgm:pt>
    <dgm:pt modelId="{CC3CFEE5-099E-4EE7-8CCE-57ACF1F51ED1}" type="sibTrans" cxnId="{7AC955C6-FBEC-4494-8A89-6EDC03CB4956}">
      <dgm:prSet/>
      <dgm:spPr/>
      <dgm:t>
        <a:bodyPr/>
        <a:lstStyle/>
        <a:p>
          <a:endParaRPr lang="en-US"/>
        </a:p>
      </dgm:t>
    </dgm:pt>
    <dgm:pt modelId="{34C909C3-E7D6-4973-8390-A702BBAC38F5}" type="pres">
      <dgm:prSet presAssocID="{9F6621D5-DDDF-456B-903E-D3EFBB4A09D2}" presName="Name0" presStyleCnt="0">
        <dgm:presLayoutVars>
          <dgm:chMax val="4"/>
          <dgm:resizeHandles val="exact"/>
        </dgm:presLayoutVars>
      </dgm:prSet>
      <dgm:spPr/>
    </dgm:pt>
    <dgm:pt modelId="{776C9D8B-2F67-470C-9EDC-A958C0C9B177}" type="pres">
      <dgm:prSet presAssocID="{9F6621D5-DDDF-456B-903E-D3EFBB4A09D2}" presName="ellipse" presStyleLbl="trBgShp" presStyleIdx="0" presStyleCnt="1" custScaleY="177122"/>
      <dgm:spPr/>
    </dgm:pt>
    <dgm:pt modelId="{10405637-0A0D-4E92-8854-13908ACB6001}" type="pres">
      <dgm:prSet presAssocID="{9F6621D5-DDDF-456B-903E-D3EFBB4A09D2}" presName="arrow1" presStyleLbl="fgShp" presStyleIdx="0" presStyleCnt="1"/>
      <dgm:spPr/>
    </dgm:pt>
    <dgm:pt modelId="{B273333F-DBFD-45B5-A404-D7D18CD108F1}" type="pres">
      <dgm:prSet presAssocID="{9F6621D5-DDDF-456B-903E-D3EFBB4A09D2}" presName="rectangle" presStyleLbl="revTx" presStyleIdx="0" presStyleCnt="1">
        <dgm:presLayoutVars>
          <dgm:bulletEnabled val="1"/>
        </dgm:presLayoutVars>
      </dgm:prSet>
      <dgm:spPr/>
    </dgm:pt>
    <dgm:pt modelId="{81E2A603-E595-4A8B-9244-C17FB466AFEC}" type="pres">
      <dgm:prSet presAssocID="{8C8B56AC-679F-4B68-837E-E738FF753099}" presName="item1" presStyleLbl="node1" presStyleIdx="0" presStyleCnt="3">
        <dgm:presLayoutVars>
          <dgm:bulletEnabled val="1"/>
        </dgm:presLayoutVars>
      </dgm:prSet>
      <dgm:spPr/>
    </dgm:pt>
    <dgm:pt modelId="{2A4E7FAF-3226-44B5-918A-19D5593BC775}" type="pres">
      <dgm:prSet presAssocID="{D9CD3E81-FBD1-4621-BE3C-96F5A1624DB7}" presName="item2" presStyleLbl="node1" presStyleIdx="1" presStyleCnt="3" custScaleX="146258">
        <dgm:presLayoutVars>
          <dgm:bulletEnabled val="1"/>
        </dgm:presLayoutVars>
      </dgm:prSet>
      <dgm:spPr/>
    </dgm:pt>
    <dgm:pt modelId="{E7D5F66F-5D76-41FE-9635-70795E8FE89E}" type="pres">
      <dgm:prSet presAssocID="{8A38CBB5-66FF-45C9-B4DB-E656985A7536}" presName="item3" presStyleLbl="node1" presStyleIdx="2" presStyleCnt="3">
        <dgm:presLayoutVars>
          <dgm:bulletEnabled val="1"/>
        </dgm:presLayoutVars>
      </dgm:prSet>
      <dgm:spPr/>
    </dgm:pt>
    <dgm:pt modelId="{8ECD4AF2-9C0A-4642-8A12-7C3DE86FD9BB}" type="pres">
      <dgm:prSet presAssocID="{9F6621D5-DDDF-456B-903E-D3EFBB4A09D2}" presName="funnel" presStyleLbl="trAlignAcc1" presStyleIdx="0" presStyleCnt="1" custScaleX="250477" custScaleY="142857" custLinFactNeighborX="583" custLinFactNeighborY="-364"/>
      <dgm:spPr/>
    </dgm:pt>
  </dgm:ptLst>
  <dgm:cxnLst>
    <dgm:cxn modelId="{39A1AC0C-921C-4ABD-B68E-C016F3926B34}" srcId="{9F6621D5-DDDF-456B-903E-D3EFBB4A09D2}" destId="{52AF870A-8600-46DB-B06C-664E20FF7651}" srcOrd="0" destOrd="0" parTransId="{91E40090-CE03-48D6-8C87-138279D4C32E}" sibTransId="{1A1E5322-59C5-404F-A9CB-144AFA2D4FAA}"/>
    <dgm:cxn modelId="{FB802D21-1F3A-4E9E-B686-49B33C67B6D7}" srcId="{9F6621D5-DDDF-456B-903E-D3EFBB4A09D2}" destId="{8C8B56AC-679F-4B68-837E-E738FF753099}" srcOrd="1" destOrd="0" parTransId="{1E04008F-04AA-418F-A836-FF6936E9C6C4}" sibTransId="{6A8E7726-1770-42DB-8330-83C33DEF5A56}"/>
    <dgm:cxn modelId="{9279A46D-4632-4435-BE35-E65DBC430900}" type="presOf" srcId="{8C8B56AC-679F-4B68-837E-E738FF753099}" destId="{2A4E7FAF-3226-44B5-918A-19D5593BC775}" srcOrd="0" destOrd="0" presId="urn:microsoft.com/office/officeart/2005/8/layout/funnel1"/>
    <dgm:cxn modelId="{828F9E92-A0B0-4ACC-9317-87E178046307}" type="presOf" srcId="{52AF870A-8600-46DB-B06C-664E20FF7651}" destId="{E7D5F66F-5D76-41FE-9635-70795E8FE89E}" srcOrd="0" destOrd="0" presId="urn:microsoft.com/office/officeart/2005/8/layout/funnel1"/>
    <dgm:cxn modelId="{99EB34A9-A5AF-4AC4-8DF8-D8634A6003C7}" type="presOf" srcId="{9F6621D5-DDDF-456B-903E-D3EFBB4A09D2}" destId="{34C909C3-E7D6-4973-8390-A702BBAC38F5}" srcOrd="0" destOrd="0" presId="urn:microsoft.com/office/officeart/2005/8/layout/funnel1"/>
    <dgm:cxn modelId="{F3200CB3-4C76-43D2-B372-5A6C0769586B}" type="presOf" srcId="{D9CD3E81-FBD1-4621-BE3C-96F5A1624DB7}" destId="{81E2A603-E595-4A8B-9244-C17FB466AFEC}" srcOrd="0" destOrd="0" presId="urn:microsoft.com/office/officeart/2005/8/layout/funnel1"/>
    <dgm:cxn modelId="{7AC955C6-FBEC-4494-8A89-6EDC03CB4956}" srcId="{9F6621D5-DDDF-456B-903E-D3EFBB4A09D2}" destId="{8A38CBB5-66FF-45C9-B4DB-E656985A7536}" srcOrd="3" destOrd="0" parTransId="{48273DB7-2166-4E58-8AA0-139B9589D179}" sibTransId="{CC3CFEE5-099E-4EE7-8CCE-57ACF1F51ED1}"/>
    <dgm:cxn modelId="{52CCEFEE-F354-4808-9AC6-0414B1A081C3}" type="presOf" srcId="{8A38CBB5-66FF-45C9-B4DB-E656985A7536}" destId="{B273333F-DBFD-45B5-A404-D7D18CD108F1}" srcOrd="0" destOrd="0" presId="urn:microsoft.com/office/officeart/2005/8/layout/funnel1"/>
    <dgm:cxn modelId="{6FB274F1-AA7A-4834-AAF7-726F7CDA6E85}" srcId="{9F6621D5-DDDF-456B-903E-D3EFBB4A09D2}" destId="{D9CD3E81-FBD1-4621-BE3C-96F5A1624DB7}" srcOrd="2" destOrd="0" parTransId="{274AADD3-3A7F-400B-9FA8-175DD61B8A0A}" sibTransId="{5A6194E2-38F4-4B54-A7C6-B7BF438D1CCE}"/>
    <dgm:cxn modelId="{2AD80189-F38F-4E33-9D9D-E65E99F71CE9}" type="presParOf" srcId="{34C909C3-E7D6-4973-8390-A702BBAC38F5}" destId="{776C9D8B-2F67-470C-9EDC-A958C0C9B177}" srcOrd="0" destOrd="0" presId="urn:microsoft.com/office/officeart/2005/8/layout/funnel1"/>
    <dgm:cxn modelId="{1B2BC554-E05C-4F69-B9BD-3B36ADD9B8E7}" type="presParOf" srcId="{34C909C3-E7D6-4973-8390-A702BBAC38F5}" destId="{10405637-0A0D-4E92-8854-13908ACB6001}" srcOrd="1" destOrd="0" presId="urn:microsoft.com/office/officeart/2005/8/layout/funnel1"/>
    <dgm:cxn modelId="{519663A5-F114-4F33-AF68-757E858DD00C}" type="presParOf" srcId="{34C909C3-E7D6-4973-8390-A702BBAC38F5}" destId="{B273333F-DBFD-45B5-A404-D7D18CD108F1}" srcOrd="2" destOrd="0" presId="urn:microsoft.com/office/officeart/2005/8/layout/funnel1"/>
    <dgm:cxn modelId="{2D3ACDB9-2C4D-47EF-80F5-1BA7CBA18698}" type="presParOf" srcId="{34C909C3-E7D6-4973-8390-A702BBAC38F5}" destId="{81E2A603-E595-4A8B-9244-C17FB466AFEC}" srcOrd="3" destOrd="0" presId="urn:microsoft.com/office/officeart/2005/8/layout/funnel1"/>
    <dgm:cxn modelId="{0AB5B67A-CC66-451C-80C4-3D9724EA2DB0}" type="presParOf" srcId="{34C909C3-E7D6-4973-8390-A702BBAC38F5}" destId="{2A4E7FAF-3226-44B5-918A-19D5593BC775}" srcOrd="4" destOrd="0" presId="urn:microsoft.com/office/officeart/2005/8/layout/funnel1"/>
    <dgm:cxn modelId="{FBF6E30F-31BF-4F16-AA20-3F6BD15E121C}" type="presParOf" srcId="{34C909C3-E7D6-4973-8390-A702BBAC38F5}" destId="{E7D5F66F-5D76-41FE-9635-70795E8FE89E}" srcOrd="5" destOrd="0" presId="urn:microsoft.com/office/officeart/2005/8/layout/funnel1"/>
    <dgm:cxn modelId="{CCE17C77-448B-42E8-BA3D-5E0BB5CCA844}" type="presParOf" srcId="{34C909C3-E7D6-4973-8390-A702BBAC38F5}" destId="{8ECD4AF2-9C0A-4642-8A12-7C3DE86FD9BB}"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6C9D8B-2F67-470C-9EDC-A958C0C9B177}">
      <dsp:nvSpPr>
        <dsp:cNvPr id="0" name=""/>
        <dsp:cNvSpPr/>
      </dsp:nvSpPr>
      <dsp:spPr>
        <a:xfrm>
          <a:off x="3381733" y="40345"/>
          <a:ext cx="4249942" cy="2614230"/>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405637-0A0D-4E92-8854-13908ACB6001}">
      <dsp:nvSpPr>
        <dsp:cNvPr id="0" name=""/>
        <dsp:cNvSpPr/>
      </dsp:nvSpPr>
      <dsp:spPr>
        <a:xfrm>
          <a:off x="5101478" y="4223585"/>
          <a:ext cx="823632" cy="527124"/>
        </a:xfrm>
        <a:prstGeom prst="down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273333F-DBFD-45B5-A404-D7D18CD108F1}">
      <dsp:nvSpPr>
        <dsp:cNvPr id="0" name=""/>
        <dsp:cNvSpPr/>
      </dsp:nvSpPr>
      <dsp:spPr>
        <a:xfrm>
          <a:off x="3536576" y="4645285"/>
          <a:ext cx="3953435" cy="988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It’s ok to stop here before asking questions about the hiring process</a:t>
          </a:r>
        </a:p>
      </dsp:txBody>
      <dsp:txXfrm>
        <a:off x="3536576" y="4645285"/>
        <a:ext cx="3953435" cy="988358"/>
      </dsp:txXfrm>
    </dsp:sp>
    <dsp:sp modelId="{81E2A603-E595-4A8B-9244-C17FB466AFEC}">
      <dsp:nvSpPr>
        <dsp:cNvPr id="0" name=""/>
        <dsp:cNvSpPr/>
      </dsp:nvSpPr>
      <dsp:spPr>
        <a:xfrm>
          <a:off x="4926868" y="2199426"/>
          <a:ext cx="1482538" cy="14825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Question about positions </a:t>
          </a:r>
        </a:p>
      </dsp:txBody>
      <dsp:txXfrm>
        <a:off x="5143981" y="2416539"/>
        <a:ext cx="1048312" cy="1048312"/>
      </dsp:txXfrm>
    </dsp:sp>
    <dsp:sp modelId="{2A4E7FAF-3226-44B5-918A-19D5593BC775}">
      <dsp:nvSpPr>
        <dsp:cNvPr id="0" name=""/>
        <dsp:cNvSpPr/>
      </dsp:nvSpPr>
      <dsp:spPr>
        <a:xfrm>
          <a:off x="3523133" y="1087193"/>
          <a:ext cx="2168330" cy="14825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Questions about the type of person who would be a good fit </a:t>
          </a:r>
        </a:p>
      </dsp:txBody>
      <dsp:txXfrm>
        <a:off x="3840678" y="1304306"/>
        <a:ext cx="1533240" cy="1048312"/>
      </dsp:txXfrm>
    </dsp:sp>
    <dsp:sp modelId="{E7D5F66F-5D76-41FE-9635-70795E8FE89E}">
      <dsp:nvSpPr>
        <dsp:cNvPr id="0" name=""/>
        <dsp:cNvSpPr/>
      </dsp:nvSpPr>
      <dsp:spPr>
        <a:xfrm>
          <a:off x="5381513" y="728748"/>
          <a:ext cx="1482538" cy="14825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Questions</a:t>
          </a:r>
          <a:r>
            <a:rPr lang="en-US" sz="1200" kern="1200" dirty="0"/>
            <a:t> </a:t>
          </a:r>
          <a:r>
            <a:rPr lang="en-US" sz="1600" kern="1200" dirty="0"/>
            <a:t>about the workplace</a:t>
          </a:r>
        </a:p>
      </dsp:txBody>
      <dsp:txXfrm>
        <a:off x="5598626" y="945861"/>
        <a:ext cx="1048312" cy="1048312"/>
      </dsp:txXfrm>
    </dsp:sp>
    <dsp:sp modelId="{8ECD4AF2-9C0A-4642-8A12-7C3DE86FD9BB}">
      <dsp:nvSpPr>
        <dsp:cNvPr id="0" name=""/>
        <dsp:cNvSpPr/>
      </dsp:nvSpPr>
      <dsp:spPr>
        <a:xfrm>
          <a:off x="-263132" y="-362396"/>
          <a:ext cx="11552853" cy="5271241"/>
        </a:xfrm>
        <a:prstGeom prst="funnel">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676F92-871F-440C-9769-AF9E97A881DD}" type="datetimeFigureOut">
              <a:rPr lang="en-US" smtClean="0"/>
              <a:t>2/16/2024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266F55-721A-441E-AA86-715AB5D2FCA2}" type="slidenum">
              <a:rPr lang="en-US" smtClean="0"/>
              <a:t>‹#›</a:t>
            </a:fld>
            <a:endParaRPr lang="en-US"/>
          </a:p>
        </p:txBody>
      </p:sp>
    </p:spTree>
    <p:extLst>
      <p:ext uri="{BB962C8B-B14F-4D97-AF65-F5344CB8AC3E}">
        <p14:creationId xmlns:p14="http://schemas.microsoft.com/office/powerpoint/2010/main" val="2099114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for volunteers to read their intro statement.</a:t>
            </a:r>
            <a:r>
              <a:rPr lang="en-US" baseline="0" dirty="0"/>
              <a:t>  Practice </a:t>
            </a:r>
            <a:r>
              <a:rPr lang="en-US" baseline="0" dirty="0" err="1"/>
              <a:t>Practice</a:t>
            </a:r>
            <a:r>
              <a:rPr lang="en-US" baseline="0" dirty="0"/>
              <a:t> …..</a:t>
            </a:r>
            <a:endParaRPr lang="en-US" dirty="0"/>
          </a:p>
        </p:txBody>
      </p:sp>
      <p:sp>
        <p:nvSpPr>
          <p:cNvPr id="4" name="Slide Number Placeholder 3"/>
          <p:cNvSpPr>
            <a:spLocks noGrp="1"/>
          </p:cNvSpPr>
          <p:nvPr>
            <p:ph type="sldNum" sz="quarter" idx="10"/>
          </p:nvPr>
        </p:nvSpPr>
        <p:spPr/>
        <p:txBody>
          <a:bodyPr/>
          <a:lstStyle/>
          <a:p>
            <a:fld id="{AA266F55-721A-441E-AA86-715AB5D2FCA2}" type="slidenum">
              <a:rPr lang="en-US" smtClean="0"/>
              <a:t>10</a:t>
            </a:fld>
            <a:endParaRPr lang="en-US"/>
          </a:p>
        </p:txBody>
      </p:sp>
    </p:spTree>
    <p:extLst>
      <p:ext uri="{BB962C8B-B14F-4D97-AF65-F5344CB8AC3E}">
        <p14:creationId xmlns:p14="http://schemas.microsoft.com/office/powerpoint/2010/main" val="2039492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Trainer pretend to be an employer. Pick a business you are familiar with and have participants</a:t>
            </a:r>
            <a:r>
              <a:rPr lang="en-US" baseline="0" dirty="0"/>
              <a:t> practice asking you questions. </a:t>
            </a:r>
            <a:endParaRPr lang="en-US" dirty="0"/>
          </a:p>
        </p:txBody>
      </p:sp>
      <p:sp>
        <p:nvSpPr>
          <p:cNvPr id="4" name="Slide Number Placeholder 3"/>
          <p:cNvSpPr>
            <a:spLocks noGrp="1"/>
          </p:cNvSpPr>
          <p:nvPr>
            <p:ph type="sldNum" sz="quarter" idx="10"/>
          </p:nvPr>
        </p:nvSpPr>
        <p:spPr/>
        <p:txBody>
          <a:bodyPr/>
          <a:lstStyle/>
          <a:p>
            <a:fld id="{AA266F55-721A-441E-AA86-715AB5D2FCA2}" type="slidenum">
              <a:rPr lang="en-US" smtClean="0"/>
              <a:t>16</a:t>
            </a:fld>
            <a:endParaRPr lang="en-US"/>
          </a:p>
        </p:txBody>
      </p:sp>
    </p:spTree>
    <p:extLst>
      <p:ext uri="{BB962C8B-B14F-4D97-AF65-F5344CB8AC3E}">
        <p14:creationId xmlns:p14="http://schemas.microsoft.com/office/powerpoint/2010/main" val="35003957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1524000" y="1122363"/>
            <a:ext cx="9144000" cy="4135438"/>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CAD2202-F879-41E0-932B-E3BCD97054A3}" type="datetimeFigureOut">
              <a:rPr lang="en-US" smtClean="0"/>
              <a:t>2/16/2024</a:t>
            </a:fld>
            <a:endParaRPr lang="en-US"/>
          </a:p>
        </p:txBody>
      </p:sp>
      <p:sp>
        <p:nvSpPr>
          <p:cNvPr id="6" name="Slide Number Placeholder 5"/>
          <p:cNvSpPr>
            <a:spLocks noGrp="1"/>
          </p:cNvSpPr>
          <p:nvPr>
            <p:ph type="sldNum" sz="quarter" idx="12"/>
          </p:nvPr>
        </p:nvSpPr>
        <p:spPr/>
        <p:txBody>
          <a:bodyPr/>
          <a:lstStyle/>
          <a:p>
            <a:fld id="{605995D9-5217-4D59-8049-1796F6493327}" type="slidenum">
              <a:rPr lang="en-US" smtClean="0"/>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88811" y="6227398"/>
            <a:ext cx="2214377" cy="623028"/>
          </a:xfrm>
          <a:prstGeom prst="rect">
            <a:avLst/>
          </a:prstGeom>
        </p:spPr>
      </p:pic>
      <p:sp>
        <p:nvSpPr>
          <p:cNvPr id="10" name="Rectangle 9"/>
          <p:cNvSpPr/>
          <p:nvPr userDrawn="1"/>
        </p:nvSpPr>
        <p:spPr>
          <a:xfrm>
            <a:off x="0" y="0"/>
            <a:ext cx="12192000" cy="1122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098549"/>
            <a:ext cx="1524000" cy="1122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10668000" y="1122363"/>
            <a:ext cx="1524000" cy="1122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1536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AD2202-F879-41E0-932B-E3BCD97054A3}" type="datetimeFigureOut">
              <a:rPr lang="en-US" smtClean="0"/>
              <a:t>2/16/2024</a:t>
            </a:fld>
            <a:endParaRPr lang="en-US"/>
          </a:p>
        </p:txBody>
      </p:sp>
      <p:sp>
        <p:nvSpPr>
          <p:cNvPr id="6" name="Slide Number Placeholder 5"/>
          <p:cNvSpPr>
            <a:spLocks noGrp="1"/>
          </p:cNvSpPr>
          <p:nvPr>
            <p:ph type="sldNum" sz="quarter" idx="12"/>
          </p:nvPr>
        </p:nvSpPr>
        <p:spPr/>
        <p:txBody>
          <a:bodyPr/>
          <a:lstStyle/>
          <a:p>
            <a:fld id="{605995D9-5217-4D59-8049-1796F6493327}" type="slidenum">
              <a:rPr lang="en-US" smtClean="0"/>
              <a:t>‹#›</a:t>
            </a:fld>
            <a:endParaRPr lang="en-US"/>
          </a:p>
        </p:txBody>
      </p:sp>
    </p:spTree>
    <p:extLst>
      <p:ext uri="{BB962C8B-B14F-4D97-AF65-F5344CB8AC3E}">
        <p14:creationId xmlns:p14="http://schemas.microsoft.com/office/powerpoint/2010/main" val="2156101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8CAD2202-F879-41E0-932B-E3BCD97054A3}" type="datetimeFigureOut">
              <a:rPr lang="en-US" smtClean="0"/>
              <a:t>2/16/2024</a:t>
            </a:fld>
            <a:endParaRPr lang="en-US" dirty="0"/>
          </a:p>
        </p:txBody>
      </p:sp>
      <p:sp>
        <p:nvSpPr>
          <p:cNvPr id="8" name="Slide Number Placeholder 7"/>
          <p:cNvSpPr>
            <a:spLocks noGrp="1"/>
          </p:cNvSpPr>
          <p:nvPr>
            <p:ph type="sldNum" sz="quarter" idx="11"/>
          </p:nvPr>
        </p:nvSpPr>
        <p:spPr/>
        <p:txBody>
          <a:bodyPr/>
          <a:lstStyle/>
          <a:p>
            <a:fld id="{605995D9-5217-4D59-8049-1796F6493327}" type="slidenum">
              <a:rPr lang="en-US" smtClean="0"/>
              <a:t>‹#›</a:t>
            </a:fld>
            <a:endParaRPr lang="en-US"/>
          </a:p>
        </p:txBody>
      </p:sp>
    </p:spTree>
    <p:extLst>
      <p:ext uri="{BB962C8B-B14F-4D97-AF65-F5344CB8AC3E}">
        <p14:creationId xmlns:p14="http://schemas.microsoft.com/office/powerpoint/2010/main" val="3471439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CAD2202-F879-41E0-932B-E3BCD97054A3}" type="datetimeFigureOut">
              <a:rPr lang="en-US" smtClean="0"/>
              <a:t>2/16/2024</a:t>
            </a:fld>
            <a:endParaRPr lang="en-US"/>
          </a:p>
        </p:txBody>
      </p:sp>
      <p:sp>
        <p:nvSpPr>
          <p:cNvPr id="7" name="Slide Number Placeholder 6"/>
          <p:cNvSpPr>
            <a:spLocks noGrp="1"/>
          </p:cNvSpPr>
          <p:nvPr>
            <p:ph type="sldNum" sz="quarter" idx="12"/>
          </p:nvPr>
        </p:nvSpPr>
        <p:spPr/>
        <p:txBody>
          <a:bodyPr/>
          <a:lstStyle/>
          <a:p>
            <a:fld id="{605995D9-5217-4D59-8049-1796F6493327}" type="slidenum">
              <a:rPr lang="en-US" smtClean="0"/>
              <a:t>‹#›</a:t>
            </a:fld>
            <a:endParaRPr lang="en-US"/>
          </a:p>
        </p:txBody>
      </p:sp>
    </p:spTree>
    <p:extLst>
      <p:ext uri="{BB962C8B-B14F-4D97-AF65-F5344CB8AC3E}">
        <p14:creationId xmlns:p14="http://schemas.microsoft.com/office/powerpoint/2010/main" val="142916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CAD2202-F879-41E0-932B-E3BCD97054A3}" type="datetimeFigureOut">
              <a:rPr lang="en-US" smtClean="0"/>
              <a:t>2/16/2024</a:t>
            </a:fld>
            <a:endParaRPr lang="en-US"/>
          </a:p>
        </p:txBody>
      </p:sp>
      <p:sp>
        <p:nvSpPr>
          <p:cNvPr id="9" name="Slide Number Placeholder 8"/>
          <p:cNvSpPr>
            <a:spLocks noGrp="1"/>
          </p:cNvSpPr>
          <p:nvPr>
            <p:ph type="sldNum" sz="quarter" idx="12"/>
          </p:nvPr>
        </p:nvSpPr>
        <p:spPr/>
        <p:txBody>
          <a:bodyPr/>
          <a:lstStyle/>
          <a:p>
            <a:fld id="{605995D9-5217-4D59-8049-1796F6493327}" type="slidenum">
              <a:rPr lang="en-US" smtClean="0"/>
              <a:t>‹#›</a:t>
            </a:fld>
            <a:endParaRPr lang="en-US"/>
          </a:p>
        </p:txBody>
      </p:sp>
    </p:spTree>
    <p:extLst>
      <p:ext uri="{BB962C8B-B14F-4D97-AF65-F5344CB8AC3E}">
        <p14:creationId xmlns:p14="http://schemas.microsoft.com/office/powerpoint/2010/main" val="94909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CAD2202-F879-41E0-932B-E3BCD97054A3}" type="datetimeFigureOut">
              <a:rPr lang="en-US" smtClean="0"/>
              <a:t>2/16/2024</a:t>
            </a:fld>
            <a:endParaRPr lang="en-US"/>
          </a:p>
        </p:txBody>
      </p:sp>
      <p:sp>
        <p:nvSpPr>
          <p:cNvPr id="5" name="Slide Number Placeholder 4"/>
          <p:cNvSpPr>
            <a:spLocks noGrp="1"/>
          </p:cNvSpPr>
          <p:nvPr>
            <p:ph type="sldNum" sz="quarter" idx="12"/>
          </p:nvPr>
        </p:nvSpPr>
        <p:spPr/>
        <p:txBody>
          <a:bodyPr/>
          <a:lstStyle/>
          <a:p>
            <a:fld id="{605995D9-5217-4D59-8049-1796F6493327}" type="slidenum">
              <a:rPr lang="en-US" smtClean="0"/>
              <a:t>‹#›</a:t>
            </a:fld>
            <a:endParaRPr lang="en-US"/>
          </a:p>
        </p:txBody>
      </p:sp>
    </p:spTree>
    <p:extLst>
      <p:ext uri="{BB962C8B-B14F-4D97-AF65-F5344CB8AC3E}">
        <p14:creationId xmlns:p14="http://schemas.microsoft.com/office/powerpoint/2010/main" val="1396078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AD2202-F879-41E0-932B-E3BCD97054A3}" type="datetimeFigureOut">
              <a:rPr lang="en-US" smtClean="0"/>
              <a:t>2/16/2024</a:t>
            </a:fld>
            <a:endParaRPr lang="en-US"/>
          </a:p>
        </p:txBody>
      </p:sp>
      <p:sp>
        <p:nvSpPr>
          <p:cNvPr id="4" name="Slide Number Placeholder 3"/>
          <p:cNvSpPr>
            <a:spLocks noGrp="1"/>
          </p:cNvSpPr>
          <p:nvPr>
            <p:ph type="sldNum" sz="quarter" idx="12"/>
          </p:nvPr>
        </p:nvSpPr>
        <p:spPr/>
        <p:txBody>
          <a:bodyPr/>
          <a:lstStyle/>
          <a:p>
            <a:fld id="{605995D9-5217-4D59-8049-1796F6493327}" type="slidenum">
              <a:rPr lang="en-US" smtClean="0"/>
              <a:t>‹#›</a:t>
            </a:fld>
            <a:endParaRPr lang="en-US"/>
          </a:p>
        </p:txBody>
      </p:sp>
    </p:spTree>
    <p:extLst>
      <p:ext uri="{BB962C8B-B14F-4D97-AF65-F5344CB8AC3E}">
        <p14:creationId xmlns:p14="http://schemas.microsoft.com/office/powerpoint/2010/main" val="1116411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srcRect/>
          <a:tile tx="0" ty="0" sx="100000" sy="100000" flip="none" algn="tl"/>
        </a:blip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690688"/>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AD2202-F879-41E0-932B-E3BCD97054A3}" type="datetimeFigureOut">
              <a:rPr lang="en-US" smtClean="0"/>
              <a:t>2/16/2024</a:t>
            </a:fld>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995D9-5217-4D59-8049-1796F6493327}" type="slidenum">
              <a:rPr lang="en-US" smtClean="0"/>
              <a:t>‹#›</a:t>
            </a:fld>
            <a:endParaRPr lang="en-US"/>
          </a:p>
        </p:txBody>
      </p:sp>
      <p:pic>
        <p:nvPicPr>
          <p:cNvPr id="7" name="Picture 6"/>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988811" y="6227398"/>
            <a:ext cx="2214377" cy="623028"/>
          </a:xfrm>
          <a:prstGeom prst="rect">
            <a:avLst/>
          </a:prstGeom>
        </p:spPr>
      </p:pic>
    </p:spTree>
    <p:extLst>
      <p:ext uri="{BB962C8B-B14F-4D97-AF65-F5344CB8AC3E}">
        <p14:creationId xmlns:p14="http://schemas.microsoft.com/office/powerpoint/2010/main" val="1000283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ipsworks.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Three Step Approach for Building Employer Relationships</a:t>
            </a:r>
          </a:p>
        </p:txBody>
      </p:sp>
      <p:pic>
        <p:nvPicPr>
          <p:cNvPr id="6" name="Content Placeholder 5" descr="These are the companies currently hiring amid COVID-19 ..."/>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831628" y="1951947"/>
            <a:ext cx="6528743" cy="3978590"/>
          </a:xfrm>
        </p:spPr>
      </p:pic>
    </p:spTree>
    <p:extLst>
      <p:ext uri="{BB962C8B-B14F-4D97-AF65-F5344CB8AC3E}">
        <p14:creationId xmlns:p14="http://schemas.microsoft.com/office/powerpoint/2010/main" val="3260918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 y="0"/>
            <a:ext cx="12176761" cy="1632857"/>
          </a:xfrm>
        </p:spPr>
        <p:txBody>
          <a:bodyPr/>
          <a:lstStyle/>
          <a:p>
            <a:pPr algn="ctr"/>
            <a:r>
              <a:rPr lang="en-US" dirty="0"/>
              <a:t>Your Introductory Statement </a:t>
            </a:r>
          </a:p>
        </p:txBody>
      </p:sp>
      <p:sp>
        <p:nvSpPr>
          <p:cNvPr id="3" name="Content Placeholder 2"/>
          <p:cNvSpPr>
            <a:spLocks noGrp="1"/>
          </p:cNvSpPr>
          <p:nvPr>
            <p:ph idx="1"/>
          </p:nvPr>
        </p:nvSpPr>
        <p:spPr>
          <a:xfrm>
            <a:off x="15239" y="1632857"/>
            <a:ext cx="12176761" cy="4544106"/>
          </a:xfrm>
        </p:spPr>
        <p:txBody>
          <a:bodyPr/>
          <a:lstStyle/>
          <a:p>
            <a:endParaRPr lang="en-US" dirty="0"/>
          </a:p>
          <a:p>
            <a:pPr marL="0" indent="0">
              <a:buNone/>
            </a:pPr>
            <a:r>
              <a:rPr lang="en-US"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3297165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8F30F-893E-0F71-78F3-41C1E6DD7DBA}"/>
              </a:ext>
            </a:extLst>
          </p:cNvPr>
          <p:cNvSpPr>
            <a:spLocks noGrp="1"/>
          </p:cNvSpPr>
          <p:nvPr>
            <p:ph type="title"/>
          </p:nvPr>
        </p:nvSpPr>
        <p:spPr>
          <a:xfrm>
            <a:off x="0" y="0"/>
            <a:ext cx="12123174" cy="1690689"/>
          </a:xfrm>
        </p:spPr>
        <p:txBody>
          <a:bodyPr>
            <a:normAutofit/>
          </a:bodyPr>
          <a:lstStyle/>
          <a:p>
            <a:pPr algn="ctr"/>
            <a:r>
              <a:rPr lang="en-US" sz="4400" dirty="0"/>
              <a:t>Step 2</a:t>
            </a:r>
            <a:br>
              <a:rPr lang="en-US" sz="4400" dirty="0"/>
            </a:br>
            <a:r>
              <a:rPr lang="en-US" sz="4400" dirty="0"/>
              <a:t>Returning to learn about the employer’s business</a:t>
            </a:r>
            <a:endParaRPr lang="en-US" dirty="0"/>
          </a:p>
        </p:txBody>
      </p:sp>
      <p:sp>
        <p:nvSpPr>
          <p:cNvPr id="3" name="Content Placeholder 2">
            <a:extLst>
              <a:ext uri="{FF2B5EF4-FFF2-40B4-BE49-F238E27FC236}">
                <a16:creationId xmlns:a16="http://schemas.microsoft.com/office/drawing/2014/main" id="{D592C9CF-50DE-E888-7316-705B3AA96B8C}"/>
              </a:ext>
            </a:extLst>
          </p:cNvPr>
          <p:cNvSpPr>
            <a:spLocks noGrp="1"/>
          </p:cNvSpPr>
          <p:nvPr>
            <p:ph idx="1"/>
          </p:nvPr>
        </p:nvSpPr>
        <p:spPr>
          <a:xfrm>
            <a:off x="68826" y="1690689"/>
            <a:ext cx="12054348" cy="4486274"/>
          </a:xfrm>
        </p:spPr>
        <p:txBody>
          <a:bodyPr/>
          <a:lstStyle/>
          <a:p>
            <a:endParaRPr lang="en-US" dirty="0"/>
          </a:p>
          <a:p>
            <a:pPr marL="0" indent="0">
              <a:buNone/>
            </a:pPr>
            <a:r>
              <a:rPr lang="en-US" sz="4000" dirty="0"/>
              <a:t>Good questions to ask in order to learn about the business</a:t>
            </a:r>
          </a:p>
        </p:txBody>
      </p:sp>
    </p:spTree>
    <p:extLst>
      <p:ext uri="{BB962C8B-B14F-4D97-AF65-F5344CB8AC3E}">
        <p14:creationId xmlns:p14="http://schemas.microsoft.com/office/powerpoint/2010/main" val="3655921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sz="4400" u="sng" dirty="0"/>
              <a:t>Questions about the business:</a:t>
            </a:r>
            <a:br>
              <a:rPr lang="en-US" sz="4400" u="sng" dirty="0"/>
            </a:br>
            <a:endParaRPr lang="en-US" dirty="0"/>
          </a:p>
        </p:txBody>
      </p:sp>
      <p:sp>
        <p:nvSpPr>
          <p:cNvPr id="3" name="Content Placeholder 2"/>
          <p:cNvSpPr>
            <a:spLocks noGrp="1"/>
          </p:cNvSpPr>
          <p:nvPr>
            <p:ph idx="1"/>
          </p:nvPr>
        </p:nvSpPr>
        <p:spPr>
          <a:xfrm>
            <a:off x="0" y="1690689"/>
            <a:ext cx="12192000" cy="4486274"/>
          </a:xfrm>
        </p:spPr>
        <p:txBody>
          <a:bodyPr/>
          <a:lstStyle/>
          <a:p>
            <a:r>
              <a:rPr lang="en-US" sz="3600" dirty="0"/>
              <a:t>Why do you like working for ___________(name of business)?</a:t>
            </a:r>
          </a:p>
          <a:p>
            <a:r>
              <a:rPr lang="en-US" sz="3600" dirty="0"/>
              <a:t>What are your goals for (business or department)?</a:t>
            </a:r>
          </a:p>
          <a:p>
            <a:r>
              <a:rPr lang="en-US" sz="3600" dirty="0"/>
              <a:t>What sets your company apart from others? </a:t>
            </a:r>
          </a:p>
          <a:p>
            <a:endParaRPr lang="en-US" sz="3600" dirty="0"/>
          </a:p>
          <a:p>
            <a:pPr marL="0" indent="0">
              <a:buNone/>
            </a:pPr>
            <a:r>
              <a:rPr lang="en-US" sz="3600" dirty="0"/>
              <a:t>What other questions would you ask? </a:t>
            </a:r>
          </a:p>
          <a:p>
            <a:endParaRPr lang="en-US" sz="3600" dirty="0"/>
          </a:p>
          <a:p>
            <a:endParaRPr lang="en-US" sz="3600" dirty="0"/>
          </a:p>
        </p:txBody>
      </p:sp>
    </p:spTree>
    <p:extLst>
      <p:ext uri="{BB962C8B-B14F-4D97-AF65-F5344CB8AC3E}">
        <p14:creationId xmlns:p14="http://schemas.microsoft.com/office/powerpoint/2010/main" val="161445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096205" cy="1690689"/>
          </a:xfrm>
        </p:spPr>
        <p:txBody>
          <a:bodyPr/>
          <a:lstStyle/>
          <a:p>
            <a:pPr algn="ctr"/>
            <a:r>
              <a:rPr lang="en-US" dirty="0"/>
              <a:t>Good Questions</a:t>
            </a:r>
            <a:br>
              <a:rPr lang="en-US" dirty="0"/>
            </a:br>
            <a:r>
              <a:rPr lang="en-US" dirty="0"/>
              <a:t>To Learn About an Employer’s Needs</a:t>
            </a:r>
          </a:p>
        </p:txBody>
      </p:sp>
      <p:sp>
        <p:nvSpPr>
          <p:cNvPr id="3" name="Content Placeholder 2"/>
          <p:cNvSpPr>
            <a:spLocks noGrp="1"/>
          </p:cNvSpPr>
          <p:nvPr>
            <p:ph idx="1"/>
          </p:nvPr>
        </p:nvSpPr>
        <p:spPr>
          <a:xfrm>
            <a:off x="0" y="1690688"/>
            <a:ext cx="12192000" cy="4486275"/>
          </a:xfrm>
        </p:spPr>
        <p:txBody>
          <a:bodyPr>
            <a:normAutofit/>
          </a:bodyPr>
          <a:lstStyle/>
          <a:p>
            <a:pPr marL="0" indent="0">
              <a:buNone/>
            </a:pPr>
            <a:r>
              <a:rPr lang="en-US" sz="3600" u="sng" dirty="0"/>
              <a:t>Questions about the right job candidate:</a:t>
            </a:r>
          </a:p>
          <a:p>
            <a:r>
              <a:rPr lang="en-US" sz="3600" dirty="0"/>
              <a:t>What type of person tends to be successful here?</a:t>
            </a:r>
          </a:p>
          <a:p>
            <a:r>
              <a:rPr lang="en-US" sz="3600" dirty="0"/>
              <a:t>What qualities do you look for when you are interviewing job candidates? </a:t>
            </a:r>
          </a:p>
          <a:p>
            <a:endParaRPr lang="en-US" sz="3600" dirty="0"/>
          </a:p>
          <a:p>
            <a:pPr marL="0" indent="0">
              <a:buNone/>
            </a:pPr>
            <a:r>
              <a:rPr lang="en-US" sz="3600" dirty="0"/>
              <a:t>What other questions would ask?</a:t>
            </a:r>
          </a:p>
          <a:p>
            <a:endParaRPr lang="en-US" sz="3600" dirty="0"/>
          </a:p>
          <a:p>
            <a:endParaRPr lang="en-US" sz="3600" dirty="0"/>
          </a:p>
          <a:p>
            <a:endParaRPr lang="en-US" sz="3600" dirty="0"/>
          </a:p>
        </p:txBody>
      </p:sp>
    </p:spTree>
    <p:extLst>
      <p:ext uri="{BB962C8B-B14F-4D97-AF65-F5344CB8AC3E}">
        <p14:creationId xmlns:p14="http://schemas.microsoft.com/office/powerpoint/2010/main" val="151607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1690689"/>
          </a:xfrm>
        </p:spPr>
        <p:txBody>
          <a:bodyPr/>
          <a:lstStyle/>
          <a:p>
            <a:pPr algn="ctr"/>
            <a:r>
              <a:rPr lang="en-US" dirty="0"/>
              <a:t>Good Questions</a:t>
            </a:r>
            <a:br>
              <a:rPr lang="en-US" dirty="0"/>
            </a:br>
            <a:r>
              <a:rPr lang="en-US" dirty="0"/>
              <a:t>To Learn About an Employer’s Needs</a:t>
            </a:r>
          </a:p>
        </p:txBody>
      </p:sp>
      <p:sp>
        <p:nvSpPr>
          <p:cNvPr id="3" name="Content Placeholder 2"/>
          <p:cNvSpPr>
            <a:spLocks noGrp="1"/>
          </p:cNvSpPr>
          <p:nvPr>
            <p:ph idx="1"/>
          </p:nvPr>
        </p:nvSpPr>
        <p:spPr>
          <a:xfrm>
            <a:off x="1" y="1690689"/>
            <a:ext cx="12191999" cy="4486274"/>
          </a:xfrm>
        </p:spPr>
        <p:txBody>
          <a:bodyPr/>
          <a:lstStyle/>
          <a:p>
            <a:pPr marL="0" indent="0">
              <a:buNone/>
            </a:pPr>
            <a:r>
              <a:rPr lang="en-US" sz="3600" u="sng" dirty="0"/>
              <a:t>Questions about positions:</a:t>
            </a:r>
          </a:p>
          <a:p>
            <a:r>
              <a:rPr lang="en-US" sz="3600" dirty="0"/>
              <a:t>Please describe your workforce.</a:t>
            </a:r>
          </a:p>
          <a:p>
            <a:r>
              <a:rPr lang="en-US" sz="3600" dirty="0"/>
              <a:t>I see that you have ____positions. What other positions do you have that I may not know about? </a:t>
            </a:r>
          </a:p>
          <a:p>
            <a:r>
              <a:rPr lang="en-US" sz="3600" dirty="0"/>
              <a:t>What is a typical day like for a _______(name position)?</a:t>
            </a:r>
          </a:p>
          <a:p>
            <a:endParaRPr lang="en-US" sz="3600" dirty="0"/>
          </a:p>
          <a:p>
            <a:r>
              <a:rPr lang="en-US" sz="3600" dirty="0"/>
              <a:t>What other questions would ask?</a:t>
            </a:r>
          </a:p>
          <a:p>
            <a:endParaRPr lang="en-US" sz="3600" dirty="0"/>
          </a:p>
          <a:p>
            <a:endParaRPr lang="en-US" dirty="0"/>
          </a:p>
        </p:txBody>
      </p:sp>
    </p:spTree>
    <p:extLst>
      <p:ext uri="{BB962C8B-B14F-4D97-AF65-F5344CB8AC3E}">
        <p14:creationId xmlns:p14="http://schemas.microsoft.com/office/powerpoint/2010/main" val="272386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Good Questions</a:t>
            </a:r>
            <a:br>
              <a:rPr lang="en-US" dirty="0"/>
            </a:br>
            <a:r>
              <a:rPr lang="en-US" dirty="0"/>
              <a:t>To Learn About an Employer’s Needs</a:t>
            </a:r>
          </a:p>
        </p:txBody>
      </p:sp>
      <p:sp>
        <p:nvSpPr>
          <p:cNvPr id="3" name="Content Placeholder 2"/>
          <p:cNvSpPr>
            <a:spLocks noGrp="1"/>
          </p:cNvSpPr>
          <p:nvPr>
            <p:ph idx="1"/>
          </p:nvPr>
        </p:nvSpPr>
        <p:spPr>
          <a:xfrm>
            <a:off x="0" y="1690689"/>
            <a:ext cx="12192000" cy="4486274"/>
          </a:xfrm>
        </p:spPr>
        <p:txBody>
          <a:bodyPr>
            <a:normAutofit/>
          </a:bodyPr>
          <a:lstStyle/>
          <a:p>
            <a:pPr marL="0" indent="0">
              <a:buNone/>
            </a:pPr>
            <a:r>
              <a:rPr lang="en-US" sz="3600" u="sng" dirty="0"/>
              <a:t>Questions about the hiring process:</a:t>
            </a:r>
          </a:p>
          <a:p>
            <a:r>
              <a:rPr lang="en-US" sz="3600" dirty="0"/>
              <a:t>What is your hiring process?</a:t>
            </a:r>
          </a:p>
          <a:p>
            <a:r>
              <a:rPr lang="en-US" sz="3600" dirty="0"/>
              <a:t>So, people should start with an online application. But you mentioned that you need people who are self-starters with outgoing personalities. If you had a friend who matched that description how would you advise your friend to go about applying for work here? </a:t>
            </a:r>
          </a:p>
          <a:p>
            <a:pPr marL="0" indent="0">
              <a:buNone/>
            </a:pPr>
            <a:r>
              <a:rPr lang="en-US" sz="3600" dirty="0"/>
              <a:t>What other questions would you ask? </a:t>
            </a:r>
          </a:p>
          <a:p>
            <a:endParaRPr lang="en-US" sz="3600" dirty="0"/>
          </a:p>
        </p:txBody>
      </p:sp>
    </p:spTree>
    <p:extLst>
      <p:ext uri="{BB962C8B-B14F-4D97-AF65-F5344CB8AC3E}">
        <p14:creationId xmlns:p14="http://schemas.microsoft.com/office/powerpoint/2010/main" val="3896362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sz="4800" u="sng" dirty="0"/>
              <a:t>Ineffective questions </a:t>
            </a:r>
            <a:br>
              <a:rPr lang="en-US" sz="4400" u="sng" dirty="0"/>
            </a:br>
            <a:endParaRPr lang="en-US" dirty="0"/>
          </a:p>
        </p:txBody>
      </p:sp>
      <p:sp>
        <p:nvSpPr>
          <p:cNvPr id="3" name="Content Placeholder 2"/>
          <p:cNvSpPr>
            <a:spLocks noGrp="1"/>
          </p:cNvSpPr>
          <p:nvPr>
            <p:ph idx="1"/>
          </p:nvPr>
        </p:nvSpPr>
        <p:spPr>
          <a:xfrm>
            <a:off x="0" y="1690688"/>
            <a:ext cx="12192000" cy="4486275"/>
          </a:xfrm>
        </p:spPr>
        <p:txBody>
          <a:bodyPr>
            <a:normAutofit/>
          </a:bodyPr>
          <a:lstStyle/>
          <a:p>
            <a:r>
              <a:rPr lang="en-US" sz="3600" dirty="0"/>
              <a:t>Are you hiring?</a:t>
            </a:r>
          </a:p>
          <a:p>
            <a:r>
              <a:rPr lang="en-US" sz="3600" dirty="0"/>
              <a:t>Do you anticipate job openings in the future?</a:t>
            </a:r>
          </a:p>
          <a:p>
            <a:r>
              <a:rPr lang="en-US" sz="3600" dirty="0"/>
              <a:t>Do you hire people with criminal histories? </a:t>
            </a:r>
          </a:p>
          <a:p>
            <a:r>
              <a:rPr lang="en-US" sz="3600" dirty="0"/>
              <a:t>Do you hire people who have a substance use disorders? </a:t>
            </a:r>
          </a:p>
          <a:p>
            <a:r>
              <a:rPr lang="en-US" sz="3600" dirty="0"/>
              <a:t>What do you do here? (Learn this about the company before the appointment)</a:t>
            </a:r>
          </a:p>
          <a:p>
            <a:r>
              <a:rPr lang="en-US" sz="3600" dirty="0"/>
              <a:t>Are you laying off? </a:t>
            </a:r>
          </a:p>
          <a:p>
            <a:endParaRPr lang="en-US" sz="3600" dirty="0"/>
          </a:p>
        </p:txBody>
      </p:sp>
    </p:spTree>
    <p:extLst>
      <p:ext uri="{BB962C8B-B14F-4D97-AF65-F5344CB8AC3E}">
        <p14:creationId xmlns:p14="http://schemas.microsoft.com/office/powerpoint/2010/main" val="440442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endParaRPr lang="en-US" dirty="0"/>
          </a:p>
        </p:txBody>
      </p:sp>
      <p:sp>
        <p:nvSpPr>
          <p:cNvPr id="3" name="Content Placeholder 2"/>
          <p:cNvSpPr>
            <a:spLocks noGrp="1"/>
          </p:cNvSpPr>
          <p:nvPr>
            <p:ph idx="1"/>
          </p:nvPr>
        </p:nvSpPr>
        <p:spPr>
          <a:xfrm>
            <a:off x="0" y="1690689"/>
            <a:ext cx="12192000" cy="4486274"/>
          </a:xfrm>
        </p:spPr>
        <p:txBody>
          <a:bodyPr/>
          <a:lstStyle/>
          <a:p>
            <a:endParaRPr lang="en-US" dirty="0"/>
          </a:p>
          <a:p>
            <a:r>
              <a:rPr lang="en-US" sz="3600" dirty="0"/>
              <a:t>The focus is to listen and try to understand the workplace from the employer’s point of view. Be curious. Ask open-ended questions, use reflections, etc. You will know that the interview is going well if the employer is doing most the talking. </a:t>
            </a:r>
          </a:p>
          <a:p>
            <a:pPr marL="0" indent="0">
              <a:buNone/>
            </a:pPr>
            <a:endParaRPr lang="en-US" sz="3600" dirty="0"/>
          </a:p>
        </p:txBody>
      </p:sp>
    </p:spTree>
    <p:extLst>
      <p:ext uri="{BB962C8B-B14F-4D97-AF65-F5344CB8AC3E}">
        <p14:creationId xmlns:p14="http://schemas.microsoft.com/office/powerpoint/2010/main" val="861940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1690689"/>
          </a:xfrm>
        </p:spPr>
        <p:txBody>
          <a:bodyPr/>
          <a:lstStyle/>
          <a:p>
            <a:pPr algn="ctr"/>
            <a:r>
              <a:rPr lang="en-US" dirty="0"/>
              <a:t>Video</a:t>
            </a:r>
            <a:br>
              <a:rPr lang="en-US" dirty="0"/>
            </a:br>
            <a:r>
              <a:rPr lang="en-US" dirty="0"/>
              <a:t>Good Galen </a:t>
            </a:r>
          </a:p>
        </p:txBody>
      </p:sp>
      <p:pic>
        <p:nvPicPr>
          <p:cNvPr id="4" name="Content Placeholder 3" descr="Introduction to Career Development – The Canadian Handbook ..."/>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7905" y="2444928"/>
            <a:ext cx="8276190" cy="2847619"/>
          </a:xfrm>
        </p:spPr>
      </p:pic>
    </p:spTree>
    <p:extLst>
      <p:ext uri="{BB962C8B-B14F-4D97-AF65-F5344CB8AC3E}">
        <p14:creationId xmlns:p14="http://schemas.microsoft.com/office/powerpoint/2010/main" val="37628651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38474558"/>
              </p:ext>
            </p:extLst>
          </p:nvPr>
        </p:nvGraphicFramePr>
        <p:xfrm>
          <a:off x="510988" y="847164"/>
          <a:ext cx="11026589" cy="52712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2113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Poll question #1</a:t>
            </a:r>
          </a:p>
        </p:txBody>
      </p:sp>
      <p:sp>
        <p:nvSpPr>
          <p:cNvPr id="3" name="Content Placeholder 2"/>
          <p:cNvSpPr>
            <a:spLocks noGrp="1"/>
          </p:cNvSpPr>
          <p:nvPr>
            <p:ph idx="1"/>
          </p:nvPr>
        </p:nvSpPr>
        <p:spPr>
          <a:xfrm>
            <a:off x="0" y="1690689"/>
            <a:ext cx="12192000" cy="4486274"/>
          </a:xfrm>
        </p:spPr>
        <p:txBody>
          <a:bodyPr>
            <a:normAutofit/>
          </a:bodyPr>
          <a:lstStyle/>
          <a:p>
            <a:pPr marL="0" indent="0">
              <a:lnSpc>
                <a:spcPct val="100000"/>
              </a:lnSpc>
              <a:spcBef>
                <a:spcPts val="0"/>
              </a:spcBef>
              <a:buNone/>
              <a:defRPr/>
            </a:pPr>
            <a:r>
              <a:rPr lang="en-US" sz="3200" dirty="0"/>
              <a:t>A good strategy for job development is to:</a:t>
            </a:r>
          </a:p>
          <a:p>
            <a:pPr marL="0" indent="0">
              <a:lnSpc>
                <a:spcPct val="100000"/>
              </a:lnSpc>
              <a:spcBef>
                <a:spcPts val="0"/>
              </a:spcBef>
              <a:buNone/>
              <a:defRPr/>
            </a:pPr>
            <a:endParaRPr lang="en-US" sz="3200" dirty="0"/>
          </a:p>
          <a:p>
            <a:pPr marL="457200" indent="-457200">
              <a:lnSpc>
                <a:spcPct val="100000"/>
              </a:lnSpc>
              <a:spcBef>
                <a:spcPts val="0"/>
              </a:spcBef>
              <a:buFont typeface="+mj-lt"/>
              <a:buAutoNum type="arabicPeriod"/>
              <a:defRPr/>
            </a:pPr>
            <a:r>
              <a:rPr lang="en-US" sz="3200" dirty="0"/>
              <a:t>Visit employers to ask about openings.</a:t>
            </a:r>
          </a:p>
          <a:p>
            <a:pPr marL="457200" indent="-457200">
              <a:lnSpc>
                <a:spcPct val="100000"/>
              </a:lnSpc>
              <a:spcBef>
                <a:spcPts val="0"/>
              </a:spcBef>
              <a:buFont typeface="+mj-lt"/>
              <a:buAutoNum type="arabicPeriod"/>
              <a:defRPr/>
            </a:pPr>
            <a:endParaRPr lang="en-US" sz="3200" dirty="0"/>
          </a:p>
          <a:p>
            <a:pPr marL="457200" indent="-457200">
              <a:lnSpc>
                <a:spcPct val="100000"/>
              </a:lnSpc>
              <a:spcBef>
                <a:spcPts val="0"/>
              </a:spcBef>
              <a:buFont typeface="+mj-lt"/>
              <a:buAutoNum type="arabicPeriod"/>
              <a:defRPr/>
            </a:pPr>
            <a:r>
              <a:rPr lang="en-US" sz="3200" dirty="0"/>
              <a:t>Visit employers to present information on the IPS supported employment program.</a:t>
            </a:r>
          </a:p>
          <a:p>
            <a:pPr marL="457200" indent="-457200">
              <a:lnSpc>
                <a:spcPct val="100000"/>
              </a:lnSpc>
              <a:spcBef>
                <a:spcPts val="0"/>
              </a:spcBef>
              <a:buFont typeface="+mj-lt"/>
              <a:buAutoNum type="arabicPeriod"/>
              <a:defRPr/>
            </a:pPr>
            <a:endParaRPr lang="en-US" sz="3200" dirty="0"/>
          </a:p>
          <a:p>
            <a:pPr marL="457200" indent="-457200">
              <a:lnSpc>
                <a:spcPct val="100000"/>
              </a:lnSpc>
              <a:spcBef>
                <a:spcPts val="0"/>
              </a:spcBef>
              <a:buFont typeface="+mj-lt"/>
              <a:buAutoNum type="arabicPeriod"/>
              <a:defRPr/>
            </a:pPr>
            <a:r>
              <a:rPr lang="en-US" sz="3200" dirty="0"/>
              <a:t>Visit employers to learn about their businesses.</a:t>
            </a:r>
          </a:p>
        </p:txBody>
      </p:sp>
    </p:spTree>
    <p:extLst>
      <p:ext uri="{BB962C8B-B14F-4D97-AF65-F5344CB8AC3E}">
        <p14:creationId xmlns:p14="http://schemas.microsoft.com/office/powerpoint/2010/main" val="1140256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Top 5 Mistakes to Avoid During Meetings to Learn About an Employer</a:t>
            </a:r>
          </a:p>
        </p:txBody>
      </p:sp>
      <p:sp>
        <p:nvSpPr>
          <p:cNvPr id="3" name="Content Placeholder 2"/>
          <p:cNvSpPr>
            <a:spLocks noGrp="1"/>
          </p:cNvSpPr>
          <p:nvPr>
            <p:ph idx="1"/>
          </p:nvPr>
        </p:nvSpPr>
        <p:spPr>
          <a:xfrm>
            <a:off x="0" y="1690689"/>
            <a:ext cx="12192000" cy="4486274"/>
          </a:xfrm>
        </p:spPr>
        <p:txBody>
          <a:bodyPr>
            <a:normAutofit/>
          </a:bodyPr>
          <a:lstStyle/>
          <a:p>
            <a:pPr marL="0" indent="0">
              <a:buNone/>
            </a:pPr>
            <a:endParaRPr lang="en-US" sz="3600" dirty="0"/>
          </a:p>
          <a:p>
            <a:pPr marL="742950" indent="-742950">
              <a:buFont typeface="+mj-lt"/>
              <a:buAutoNum type="arabicPeriod"/>
            </a:pPr>
            <a:r>
              <a:rPr lang="en-US" sz="3600" dirty="0"/>
              <a:t>Asking about job openings</a:t>
            </a:r>
          </a:p>
          <a:p>
            <a:pPr marL="742950" indent="-742950">
              <a:buFont typeface="+mj-lt"/>
              <a:buAutoNum type="arabicPeriod"/>
            </a:pPr>
            <a:r>
              <a:rPr lang="en-US" sz="3600" dirty="0"/>
              <a:t>Interrupting the employer</a:t>
            </a:r>
          </a:p>
          <a:p>
            <a:pPr marL="742950" indent="-742950">
              <a:buFont typeface="+mj-lt"/>
              <a:buAutoNum type="arabicPeriod"/>
            </a:pPr>
            <a:r>
              <a:rPr lang="en-US" sz="3600" dirty="0"/>
              <a:t>Asking if the employer is open to hiring people with criminal histories</a:t>
            </a:r>
          </a:p>
          <a:p>
            <a:pPr marL="742950" indent="-742950">
              <a:buFont typeface="+mj-lt"/>
              <a:buAutoNum type="arabicPeriod"/>
            </a:pPr>
            <a:r>
              <a:rPr lang="en-US" sz="3600" dirty="0"/>
              <a:t>Speaking at length about your program</a:t>
            </a:r>
          </a:p>
          <a:p>
            <a:pPr marL="742950" indent="-742950">
              <a:buFont typeface="+mj-lt"/>
              <a:buAutoNum type="arabicPeriod"/>
            </a:pPr>
            <a:r>
              <a:rPr lang="en-US" sz="3600" dirty="0"/>
              <a:t>Neglecting to prepare for the meeting</a:t>
            </a:r>
          </a:p>
        </p:txBody>
      </p:sp>
    </p:spTree>
    <p:extLst>
      <p:ext uri="{BB962C8B-B14F-4D97-AF65-F5344CB8AC3E}">
        <p14:creationId xmlns:p14="http://schemas.microsoft.com/office/powerpoint/2010/main" val="800636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1690689"/>
          </a:xfrm>
        </p:spPr>
        <p:txBody>
          <a:bodyPr/>
          <a:lstStyle/>
          <a:p>
            <a:pPr algn="ctr"/>
            <a:r>
              <a:rPr lang="en-US" dirty="0"/>
              <a:t>After Meeting with the Employer</a:t>
            </a:r>
          </a:p>
        </p:txBody>
      </p:sp>
      <p:sp>
        <p:nvSpPr>
          <p:cNvPr id="3" name="Content Placeholder 2"/>
          <p:cNvSpPr>
            <a:spLocks noGrp="1"/>
          </p:cNvSpPr>
          <p:nvPr>
            <p:ph idx="1"/>
          </p:nvPr>
        </p:nvSpPr>
        <p:spPr>
          <a:xfrm>
            <a:off x="1" y="1690689"/>
            <a:ext cx="12191999" cy="4486274"/>
          </a:xfrm>
        </p:spPr>
        <p:txBody>
          <a:bodyPr>
            <a:normAutofit/>
          </a:bodyPr>
          <a:lstStyle/>
          <a:p>
            <a:pPr marL="0" indent="0">
              <a:buNone/>
            </a:pPr>
            <a:endParaRPr lang="en-US" dirty="0"/>
          </a:p>
          <a:p>
            <a:pPr marL="514350" indent="-514350">
              <a:buFont typeface="+mj-lt"/>
              <a:buAutoNum type="arabicPeriod"/>
            </a:pPr>
            <a:r>
              <a:rPr lang="en-US" sz="3600" dirty="0"/>
              <a:t>Write a thank-you note </a:t>
            </a:r>
          </a:p>
          <a:p>
            <a:pPr marL="514350" indent="-514350">
              <a:buFont typeface="+mj-lt"/>
              <a:buAutoNum type="arabicPeriod"/>
            </a:pPr>
            <a:r>
              <a:rPr lang="en-US" sz="3600" dirty="0"/>
              <a:t>Reflect on the stage of the relationship</a:t>
            </a:r>
          </a:p>
          <a:p>
            <a:pPr marL="514350" indent="-514350">
              <a:buFont typeface="+mj-lt"/>
              <a:buAutoNum type="arabicPeriod"/>
            </a:pPr>
            <a:r>
              <a:rPr lang="en-US" sz="3600" dirty="0"/>
              <a:t>Plan your next step</a:t>
            </a:r>
          </a:p>
          <a:p>
            <a:pPr marL="0" indent="0">
              <a:buNone/>
            </a:pPr>
            <a:endParaRPr lang="en-US" sz="3600" dirty="0"/>
          </a:p>
        </p:txBody>
      </p:sp>
    </p:spTree>
    <p:extLst>
      <p:ext uri="{BB962C8B-B14F-4D97-AF65-F5344CB8AC3E}">
        <p14:creationId xmlns:p14="http://schemas.microsoft.com/office/powerpoint/2010/main" val="170478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After Meeting with the Employer</a:t>
            </a:r>
          </a:p>
        </p:txBody>
      </p:sp>
      <p:sp>
        <p:nvSpPr>
          <p:cNvPr id="3" name="Content Placeholder 2"/>
          <p:cNvSpPr>
            <a:spLocks noGrp="1"/>
          </p:cNvSpPr>
          <p:nvPr>
            <p:ph idx="1"/>
          </p:nvPr>
        </p:nvSpPr>
        <p:spPr>
          <a:xfrm>
            <a:off x="0" y="1690689"/>
            <a:ext cx="12192000" cy="4486274"/>
          </a:xfrm>
        </p:spPr>
        <p:txBody>
          <a:bodyPr>
            <a:normAutofit/>
          </a:bodyPr>
          <a:lstStyle/>
          <a:p>
            <a:pPr marL="0" indent="0">
              <a:buNone/>
            </a:pPr>
            <a:r>
              <a:rPr lang="en-US" sz="3600" u="sng" dirty="0"/>
              <a:t>If the employer seems like they might be interested, but it looks like they will not be hiring anytime soon, </a:t>
            </a:r>
            <a:r>
              <a:rPr lang="en-US" sz="3600" dirty="0"/>
              <a:t>they still may be able to help you by introducing you to other employers. For example, they might introduce you to some of their suppliers, or they may be willing to participate in a steering committee meeting to educate members about employer needs. Or they might be willing to help a client with a mock interview. These steps can help further your relationship with the employer. </a:t>
            </a:r>
            <a:endParaRPr lang="en-US" sz="3600" u="sng" dirty="0"/>
          </a:p>
          <a:p>
            <a:endParaRPr lang="en-US" sz="3600" dirty="0"/>
          </a:p>
          <a:p>
            <a:pPr marL="0" indent="0">
              <a:buNone/>
            </a:pPr>
            <a:endParaRPr lang="en-US" sz="3600" dirty="0"/>
          </a:p>
        </p:txBody>
      </p:sp>
    </p:spTree>
    <p:extLst>
      <p:ext uri="{BB962C8B-B14F-4D97-AF65-F5344CB8AC3E}">
        <p14:creationId xmlns:p14="http://schemas.microsoft.com/office/powerpoint/2010/main" val="3621887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After Meeting with the Employer</a:t>
            </a:r>
          </a:p>
        </p:txBody>
      </p:sp>
      <p:sp>
        <p:nvSpPr>
          <p:cNvPr id="3" name="Content Placeholder 2"/>
          <p:cNvSpPr>
            <a:spLocks noGrp="1"/>
          </p:cNvSpPr>
          <p:nvPr>
            <p:ph idx="1"/>
          </p:nvPr>
        </p:nvSpPr>
        <p:spPr>
          <a:xfrm>
            <a:off x="0" y="1690689"/>
            <a:ext cx="12192000" cy="4486273"/>
          </a:xfrm>
        </p:spPr>
        <p:txBody>
          <a:bodyPr>
            <a:noAutofit/>
          </a:bodyPr>
          <a:lstStyle/>
          <a:p>
            <a:pPr marL="0" indent="0">
              <a:buNone/>
            </a:pPr>
            <a:r>
              <a:rPr lang="en-US" sz="3200" u="sng" dirty="0"/>
              <a:t>If the employer appears interested in meeting people from your program now, or even at a later time when they expect to be hiring,</a:t>
            </a:r>
            <a:r>
              <a:rPr lang="en-US" sz="3200" dirty="0"/>
              <a:t> return to talk about a person who might be a good fit for that business. “John, I’ve had time to consider your need to find people who are avid readers and would enjoy working with customers. I believe I do know someone similar to the person you described. Would you like to hear a little bit about her?” If you know the employer is not hiring, ask if they would be open to allowing the candidate to visit the workplace to learn more about that type of position—a 30-minute visit to observe workers and ask a few questions. </a:t>
            </a:r>
            <a:endParaRPr lang="en-US" sz="3200" u="sng" dirty="0"/>
          </a:p>
        </p:txBody>
      </p:sp>
    </p:spTree>
    <p:extLst>
      <p:ext uri="{BB962C8B-B14F-4D97-AF65-F5344CB8AC3E}">
        <p14:creationId xmlns:p14="http://schemas.microsoft.com/office/powerpoint/2010/main" val="1544915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85108"/>
          </a:xfrm>
        </p:spPr>
        <p:txBody>
          <a:bodyPr/>
          <a:lstStyle/>
          <a:p>
            <a:pPr algn="ctr"/>
            <a:r>
              <a:rPr lang="en-US" dirty="0"/>
              <a:t>Step 3</a:t>
            </a:r>
            <a:br>
              <a:rPr lang="en-US" dirty="0"/>
            </a:br>
            <a:r>
              <a:rPr lang="en-US" dirty="0"/>
              <a:t>Maintaining Employer Relationships Over Time</a:t>
            </a:r>
          </a:p>
        </p:txBody>
      </p:sp>
      <p:sp>
        <p:nvSpPr>
          <p:cNvPr id="3" name="Content Placeholder 2"/>
          <p:cNvSpPr>
            <a:spLocks noGrp="1"/>
          </p:cNvSpPr>
          <p:nvPr>
            <p:ph idx="1"/>
          </p:nvPr>
        </p:nvSpPr>
        <p:spPr>
          <a:xfrm>
            <a:off x="0" y="1685109"/>
            <a:ext cx="12192000" cy="4491855"/>
          </a:xfrm>
        </p:spPr>
        <p:txBody>
          <a:bodyPr/>
          <a:lstStyle/>
          <a:p>
            <a:endParaRPr lang="en-US" dirty="0"/>
          </a:p>
          <a:p>
            <a:endParaRPr lang="en-US" dirty="0"/>
          </a:p>
          <a:p>
            <a:r>
              <a:rPr lang="en-US" sz="3600" dirty="0"/>
              <a:t>What is the goal? </a:t>
            </a:r>
          </a:p>
          <a:p>
            <a:r>
              <a:rPr lang="en-US" sz="3600" dirty="0"/>
              <a:t>What do you need to do, in order to be prepared? </a:t>
            </a:r>
          </a:p>
          <a:p>
            <a:pPr marL="0" indent="0">
              <a:buNone/>
            </a:pPr>
            <a:endParaRPr lang="en-US" sz="3600" dirty="0"/>
          </a:p>
        </p:txBody>
      </p:sp>
    </p:spTree>
    <p:extLst>
      <p:ext uri="{BB962C8B-B14F-4D97-AF65-F5344CB8AC3E}">
        <p14:creationId xmlns:p14="http://schemas.microsoft.com/office/powerpoint/2010/main" val="36960968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Step 3</a:t>
            </a:r>
            <a:br>
              <a:rPr lang="en-US" dirty="0"/>
            </a:br>
            <a:r>
              <a:rPr lang="en-US" dirty="0"/>
              <a:t>Maintaining Employer Relationships Over Time</a:t>
            </a:r>
          </a:p>
        </p:txBody>
      </p:sp>
      <p:sp>
        <p:nvSpPr>
          <p:cNvPr id="3" name="Content Placeholder 2"/>
          <p:cNvSpPr>
            <a:spLocks noGrp="1"/>
          </p:cNvSpPr>
          <p:nvPr>
            <p:ph idx="1"/>
          </p:nvPr>
        </p:nvSpPr>
        <p:spPr>
          <a:xfrm>
            <a:off x="0" y="1690689"/>
            <a:ext cx="12192000" cy="4486274"/>
          </a:xfrm>
        </p:spPr>
        <p:txBody>
          <a:bodyPr>
            <a:normAutofit/>
          </a:bodyPr>
          <a:lstStyle/>
          <a:p>
            <a:endParaRPr lang="en-US" sz="3600" dirty="0"/>
          </a:p>
          <a:p>
            <a:r>
              <a:rPr lang="en-US" sz="3600" dirty="0"/>
              <a:t>Stay in touch with the employer every four to six weeks. Each time the employer sees you again, it reinforces the notion that you are interested in a long-term relationship and that you are reliable—you keep showing up! Further, don’t rely on busy employers to remember to call you when they have a job opening. Visit regularly so that you will hear about openings before employers advertise those jobs.</a:t>
            </a:r>
          </a:p>
          <a:p>
            <a:endParaRPr lang="en-US" sz="3600" dirty="0"/>
          </a:p>
        </p:txBody>
      </p:sp>
    </p:spTree>
    <p:extLst>
      <p:ext uri="{BB962C8B-B14F-4D97-AF65-F5344CB8AC3E}">
        <p14:creationId xmlns:p14="http://schemas.microsoft.com/office/powerpoint/2010/main" val="880782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1625375"/>
          </a:xfrm>
        </p:spPr>
        <p:txBody>
          <a:bodyPr/>
          <a:lstStyle/>
          <a:p>
            <a:pPr algn="ctr"/>
            <a:r>
              <a:rPr lang="en-US" dirty="0"/>
              <a:t>Maintaining Employer Relationships Over Time</a:t>
            </a:r>
          </a:p>
        </p:txBody>
      </p:sp>
      <p:sp>
        <p:nvSpPr>
          <p:cNvPr id="3" name="Content Placeholder 2"/>
          <p:cNvSpPr>
            <a:spLocks noGrp="1"/>
          </p:cNvSpPr>
          <p:nvPr>
            <p:ph idx="1"/>
          </p:nvPr>
        </p:nvSpPr>
        <p:spPr>
          <a:xfrm>
            <a:off x="1" y="1625375"/>
            <a:ext cx="12191999" cy="4551587"/>
          </a:xfrm>
        </p:spPr>
        <p:txBody>
          <a:bodyPr>
            <a:normAutofit/>
          </a:bodyPr>
          <a:lstStyle/>
          <a:p>
            <a:endParaRPr lang="en-US" sz="3600" dirty="0"/>
          </a:p>
          <a:p>
            <a:r>
              <a:rPr lang="en-US" sz="3600" dirty="0"/>
              <a:t>Keep a list of 12-15 employers with whom you are building long-term relationships. Next to each employer, jot down the date of your most recent visit so that  you can remember when you should return.</a:t>
            </a:r>
          </a:p>
        </p:txBody>
      </p:sp>
    </p:spTree>
    <p:extLst>
      <p:ext uri="{BB962C8B-B14F-4D97-AF65-F5344CB8AC3E}">
        <p14:creationId xmlns:p14="http://schemas.microsoft.com/office/powerpoint/2010/main" val="36625284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Examples of Ways to Maintain Employer Relationships</a:t>
            </a:r>
          </a:p>
        </p:txBody>
      </p:sp>
      <p:sp>
        <p:nvSpPr>
          <p:cNvPr id="3" name="Content Placeholder 2"/>
          <p:cNvSpPr>
            <a:spLocks noGrp="1"/>
          </p:cNvSpPr>
          <p:nvPr>
            <p:ph idx="1"/>
          </p:nvPr>
        </p:nvSpPr>
        <p:spPr>
          <a:xfrm>
            <a:off x="0" y="1690689"/>
            <a:ext cx="12192000" cy="4486274"/>
          </a:xfrm>
        </p:spPr>
        <p:txBody>
          <a:bodyPr>
            <a:noAutofit/>
          </a:bodyPr>
          <a:lstStyle/>
          <a:p>
            <a:r>
              <a:rPr lang="en-US" sz="3200" dirty="0"/>
              <a:t>Return to share good news about your program. For example, an article in the paper about your program or a record number of job starts in the last quarter.</a:t>
            </a:r>
          </a:p>
          <a:p>
            <a:r>
              <a:rPr lang="en-US" sz="3200" dirty="0"/>
              <a:t>Return to let the employer know that you are working with someone who is interested in ___________work.  Ask if the employer would be open to allowing the person to visit in order to observe and ask question about that type of positions.  </a:t>
            </a:r>
          </a:p>
          <a:p>
            <a:r>
              <a:rPr lang="en-US" sz="3200" dirty="0"/>
              <a:t>Ask for a tour of the business.</a:t>
            </a:r>
          </a:p>
        </p:txBody>
      </p:sp>
    </p:spTree>
    <p:extLst>
      <p:ext uri="{BB962C8B-B14F-4D97-AF65-F5344CB8AC3E}">
        <p14:creationId xmlns:p14="http://schemas.microsoft.com/office/powerpoint/2010/main" val="12345200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More Examples of Ways to Maintain Employer Relationships</a:t>
            </a:r>
          </a:p>
        </p:txBody>
      </p:sp>
      <p:sp>
        <p:nvSpPr>
          <p:cNvPr id="3" name="Content Placeholder 2"/>
          <p:cNvSpPr>
            <a:spLocks noGrp="1"/>
          </p:cNvSpPr>
          <p:nvPr>
            <p:ph idx="1"/>
          </p:nvPr>
        </p:nvSpPr>
        <p:spPr>
          <a:xfrm>
            <a:off x="0" y="1690689"/>
            <a:ext cx="12192000" cy="4486274"/>
          </a:xfrm>
        </p:spPr>
        <p:txBody>
          <a:bodyPr>
            <a:normAutofit fontScale="92500" lnSpcReduction="10000"/>
          </a:bodyPr>
          <a:lstStyle/>
          <a:p>
            <a:r>
              <a:rPr lang="en-US" sz="3200" dirty="0"/>
              <a:t>Return to share printed materials about your program, such as a brochure designed especially for employers</a:t>
            </a:r>
          </a:p>
          <a:p>
            <a:r>
              <a:rPr lang="en-US" sz="3200" dirty="0"/>
              <a:t>Return to congratulate the employer about an article that you read about their business.</a:t>
            </a:r>
          </a:p>
          <a:p>
            <a:r>
              <a:rPr lang="en-US" sz="3200" dirty="0"/>
              <a:t>Stop by to say hello and to ask the employer how business is going. </a:t>
            </a:r>
          </a:p>
          <a:p>
            <a:r>
              <a:rPr lang="en-US" sz="3200" dirty="0"/>
              <a:t>Return to let the employer know that you do know a candidate who would be a good fit for the business. “John, I know it’s important to you to find employees who want to work here because they are interested in books, and also people who are friendly and outgoing. I do know someone who fits that description. Would you like to hear a little bit about her?” </a:t>
            </a:r>
          </a:p>
        </p:txBody>
      </p:sp>
    </p:spTree>
    <p:extLst>
      <p:ext uri="{BB962C8B-B14F-4D97-AF65-F5344CB8AC3E}">
        <p14:creationId xmlns:p14="http://schemas.microsoft.com/office/powerpoint/2010/main" val="20401571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What Are Your Strategies to Sustain Employer Relationships?</a:t>
            </a:r>
          </a:p>
        </p:txBody>
      </p:sp>
      <p:pic>
        <p:nvPicPr>
          <p:cNvPr id="6" name="Content Placeholder 5" descr="Life of an Educator - Dr. Justin Tarte: Strong ..."/>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41863" y="1754377"/>
            <a:ext cx="8413557" cy="4098944"/>
          </a:xfrm>
        </p:spPr>
      </p:pic>
    </p:spTree>
    <p:extLst>
      <p:ext uri="{BB962C8B-B14F-4D97-AF65-F5344CB8AC3E}">
        <p14:creationId xmlns:p14="http://schemas.microsoft.com/office/powerpoint/2010/main" val="1796356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DD945-24E5-D9EF-FCEF-4D1D908CCCDB}"/>
              </a:ext>
            </a:extLst>
          </p:cNvPr>
          <p:cNvSpPr>
            <a:spLocks noGrp="1"/>
          </p:cNvSpPr>
          <p:nvPr>
            <p:ph type="title"/>
          </p:nvPr>
        </p:nvSpPr>
        <p:spPr>
          <a:xfrm>
            <a:off x="0" y="0"/>
            <a:ext cx="12192000" cy="1690689"/>
          </a:xfrm>
        </p:spPr>
        <p:txBody>
          <a:bodyPr/>
          <a:lstStyle/>
          <a:p>
            <a:pPr algn="ctr"/>
            <a:r>
              <a:rPr lang="en-US" dirty="0"/>
              <a:t>Review: Three cups of tea</a:t>
            </a:r>
          </a:p>
        </p:txBody>
      </p:sp>
      <p:sp>
        <p:nvSpPr>
          <p:cNvPr id="3" name="Content Placeholder 2">
            <a:extLst>
              <a:ext uri="{FF2B5EF4-FFF2-40B4-BE49-F238E27FC236}">
                <a16:creationId xmlns:a16="http://schemas.microsoft.com/office/drawing/2014/main" id="{5D19E215-D8B3-C39E-7A7A-BEB4860023E9}"/>
              </a:ext>
            </a:extLst>
          </p:cNvPr>
          <p:cNvSpPr>
            <a:spLocks noGrp="1"/>
          </p:cNvSpPr>
          <p:nvPr>
            <p:ph idx="1"/>
          </p:nvPr>
        </p:nvSpPr>
        <p:spPr>
          <a:xfrm>
            <a:off x="0" y="1690689"/>
            <a:ext cx="12113342" cy="4486274"/>
          </a:xfrm>
        </p:spPr>
        <p:txBody>
          <a:bodyPr/>
          <a:lstStyle/>
          <a:p>
            <a:r>
              <a:rPr lang="en-US" sz="2800" dirty="0"/>
              <a:t>Learn about what is important to the employer</a:t>
            </a:r>
          </a:p>
          <a:p>
            <a:r>
              <a:rPr lang="en-US" sz="2800" dirty="0"/>
              <a:t>Learn about the workplace culture</a:t>
            </a:r>
          </a:p>
          <a:p>
            <a:r>
              <a:rPr lang="en-US" sz="2800" dirty="0"/>
              <a:t>Learn skills needed for different positions</a:t>
            </a:r>
          </a:p>
          <a:p>
            <a:r>
              <a:rPr lang="en-US" sz="2800" u="sng" dirty="0"/>
              <a:t>Benefits</a:t>
            </a:r>
            <a:r>
              <a:rPr lang="en-US" sz="2800" dirty="0"/>
              <a:t>:</a:t>
            </a:r>
          </a:p>
          <a:p>
            <a:r>
              <a:rPr lang="en-US" sz="2800" dirty="0"/>
              <a:t>Understand whether a position truly is a good match for the job seeker you know</a:t>
            </a:r>
          </a:p>
          <a:p>
            <a:r>
              <a:rPr lang="en-US" sz="2800" dirty="0"/>
              <a:t>Demonstrate to the employer that you want to help her find the right workers for her business.</a:t>
            </a:r>
          </a:p>
          <a:p>
            <a:endParaRPr lang="en-US" dirty="0"/>
          </a:p>
        </p:txBody>
      </p:sp>
    </p:spTree>
    <p:extLst>
      <p:ext uri="{BB962C8B-B14F-4D97-AF65-F5344CB8AC3E}">
        <p14:creationId xmlns:p14="http://schemas.microsoft.com/office/powerpoint/2010/main" val="12371610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703752"/>
          </a:xfrm>
        </p:spPr>
        <p:txBody>
          <a:bodyPr/>
          <a:lstStyle/>
          <a:p>
            <a:pPr algn="ctr"/>
            <a:endParaRPr lang="en-US" dirty="0"/>
          </a:p>
        </p:txBody>
      </p:sp>
      <p:sp>
        <p:nvSpPr>
          <p:cNvPr id="3" name="Content Placeholder 2"/>
          <p:cNvSpPr>
            <a:spLocks noGrp="1"/>
          </p:cNvSpPr>
          <p:nvPr>
            <p:ph idx="1"/>
          </p:nvPr>
        </p:nvSpPr>
        <p:spPr>
          <a:xfrm>
            <a:off x="0" y="1703752"/>
            <a:ext cx="12192000" cy="4473211"/>
          </a:xfrm>
        </p:spPr>
        <p:txBody>
          <a:bodyPr>
            <a:normAutofit fontScale="70000" lnSpcReduction="20000"/>
          </a:bodyPr>
          <a:lstStyle/>
          <a:p>
            <a:endParaRPr lang="en-US" dirty="0"/>
          </a:p>
          <a:p>
            <a:endParaRPr lang="en-US" dirty="0"/>
          </a:p>
          <a:p>
            <a:pPr marL="0" indent="0" algn="ctr">
              <a:buNone/>
            </a:pPr>
            <a:r>
              <a:rPr lang="en-US" sz="4400" dirty="0"/>
              <a:t>Thank You</a:t>
            </a:r>
          </a:p>
          <a:p>
            <a:pPr marL="0" indent="0" algn="ctr">
              <a:buNone/>
            </a:pPr>
            <a:r>
              <a:rPr lang="en-US" sz="4400" dirty="0"/>
              <a:t>Sandy Reese</a:t>
            </a:r>
          </a:p>
          <a:p>
            <a:pPr marL="0" indent="0" algn="ctr">
              <a:buNone/>
            </a:pPr>
            <a:r>
              <a:rPr lang="en-US" sz="4400" dirty="0" err="1"/>
              <a:t>Sandra.</a:t>
            </a:r>
            <a:r>
              <a:rPr lang="en-US" sz="4400" err="1"/>
              <a:t>reese</a:t>
            </a:r>
            <a:r>
              <a:rPr lang="en-US" sz="4400"/>
              <a:t>@columbia.edu</a:t>
            </a:r>
            <a:endParaRPr lang="en-US" sz="4400" dirty="0"/>
          </a:p>
          <a:p>
            <a:pPr marL="0" indent="0" algn="ctr">
              <a:buNone/>
            </a:pPr>
            <a:r>
              <a:rPr lang="en-US" sz="4400" dirty="0">
                <a:hlinkClick r:id="rId2"/>
              </a:rPr>
              <a:t>www.ipsworks.org</a:t>
            </a:r>
            <a:r>
              <a:rPr lang="en-US" sz="4400" dirty="0"/>
              <a:t> </a:t>
            </a:r>
          </a:p>
          <a:p>
            <a:endParaRPr lang="en-US" dirty="0"/>
          </a:p>
          <a:p>
            <a:endParaRPr lang="en-US" dirty="0"/>
          </a:p>
          <a:p>
            <a:endParaRPr lang="en-US" dirty="0"/>
          </a:p>
          <a:p>
            <a:r>
              <a:rPr lang="en-US" dirty="0"/>
              <a:t>This PowerPoint is to be used in conjunction with the Tips for Employer Relationships Building: A Guide for IPS Supported Employment Specialist booklet. Developed by: Sarah Swanson, Jerry Wood and Laura Flint.</a:t>
            </a:r>
          </a:p>
        </p:txBody>
      </p:sp>
    </p:spTree>
    <p:extLst>
      <p:ext uri="{BB962C8B-B14F-4D97-AF65-F5344CB8AC3E}">
        <p14:creationId xmlns:p14="http://schemas.microsoft.com/office/powerpoint/2010/main" val="2122468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AC37D-506A-0DD7-3EC5-7D120B905ADF}"/>
              </a:ext>
            </a:extLst>
          </p:cNvPr>
          <p:cNvSpPr>
            <a:spLocks noGrp="1"/>
          </p:cNvSpPr>
          <p:nvPr>
            <p:ph type="title"/>
          </p:nvPr>
        </p:nvSpPr>
        <p:spPr>
          <a:xfrm>
            <a:off x="0" y="0"/>
            <a:ext cx="12192000" cy="1690689"/>
          </a:xfrm>
        </p:spPr>
        <p:txBody>
          <a:bodyPr/>
          <a:lstStyle/>
          <a:p>
            <a:pPr algn="ctr"/>
            <a:r>
              <a:rPr lang="en-US" dirty="0"/>
              <a:t>Review: Three cups of tea</a:t>
            </a:r>
          </a:p>
        </p:txBody>
      </p:sp>
      <p:sp>
        <p:nvSpPr>
          <p:cNvPr id="3" name="Content Placeholder 2">
            <a:extLst>
              <a:ext uri="{FF2B5EF4-FFF2-40B4-BE49-F238E27FC236}">
                <a16:creationId xmlns:a16="http://schemas.microsoft.com/office/drawing/2014/main" id="{3F0941B4-9CC8-27BE-A8FB-AD90BBB285F3}"/>
              </a:ext>
            </a:extLst>
          </p:cNvPr>
          <p:cNvSpPr>
            <a:spLocks noGrp="1"/>
          </p:cNvSpPr>
          <p:nvPr>
            <p:ph idx="1"/>
          </p:nvPr>
        </p:nvSpPr>
        <p:spPr>
          <a:xfrm>
            <a:off x="0" y="1690689"/>
            <a:ext cx="12192000" cy="4486274"/>
          </a:xfrm>
        </p:spPr>
        <p:txBody>
          <a:bodyPr/>
          <a:lstStyle/>
          <a:p>
            <a:endParaRPr lang="en-US" sz="3600" dirty="0"/>
          </a:p>
          <a:p>
            <a:r>
              <a:rPr lang="en-US" sz="3200" dirty="0"/>
              <a:t>First cup of tea: Schedule an appointment</a:t>
            </a:r>
          </a:p>
          <a:p>
            <a:r>
              <a:rPr lang="en-US" sz="3200" dirty="0"/>
              <a:t>Second cup of tea: Return to learn about the employer’s business</a:t>
            </a:r>
          </a:p>
          <a:p>
            <a:r>
              <a:rPr lang="en-US" sz="3200" dirty="0"/>
              <a:t>Third cup of tea: Discuss a job seeker who may be a good match for the employer’s needs OR continue building the relationship</a:t>
            </a:r>
          </a:p>
          <a:p>
            <a:endParaRPr lang="en-US" dirty="0"/>
          </a:p>
        </p:txBody>
      </p:sp>
    </p:spTree>
    <p:extLst>
      <p:ext uri="{BB962C8B-B14F-4D97-AF65-F5344CB8AC3E}">
        <p14:creationId xmlns:p14="http://schemas.microsoft.com/office/powerpoint/2010/main" val="748299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95BF8-DA2E-9986-E919-886BEB3092A3}"/>
              </a:ext>
            </a:extLst>
          </p:cNvPr>
          <p:cNvSpPr>
            <a:spLocks noGrp="1"/>
          </p:cNvSpPr>
          <p:nvPr>
            <p:ph type="title"/>
          </p:nvPr>
        </p:nvSpPr>
        <p:spPr>
          <a:xfrm>
            <a:off x="0" y="0"/>
            <a:ext cx="12192000" cy="1690689"/>
          </a:xfrm>
        </p:spPr>
        <p:txBody>
          <a:bodyPr/>
          <a:lstStyle/>
          <a:p>
            <a:pPr algn="ctr"/>
            <a:r>
              <a:rPr lang="en-US" dirty="0"/>
              <a:t>Value statement</a:t>
            </a:r>
          </a:p>
        </p:txBody>
      </p:sp>
      <p:sp>
        <p:nvSpPr>
          <p:cNvPr id="3" name="Content Placeholder 2">
            <a:extLst>
              <a:ext uri="{FF2B5EF4-FFF2-40B4-BE49-F238E27FC236}">
                <a16:creationId xmlns:a16="http://schemas.microsoft.com/office/drawing/2014/main" id="{85E8E976-CEDA-47BE-A757-9CD76D02961F}"/>
              </a:ext>
            </a:extLst>
          </p:cNvPr>
          <p:cNvSpPr>
            <a:spLocks noGrp="1"/>
          </p:cNvSpPr>
          <p:nvPr>
            <p:ph idx="1"/>
          </p:nvPr>
        </p:nvSpPr>
        <p:spPr>
          <a:xfrm>
            <a:off x="-1" y="1690689"/>
            <a:ext cx="12083845" cy="4486274"/>
          </a:xfrm>
        </p:spPr>
        <p:txBody>
          <a:bodyPr/>
          <a:lstStyle/>
          <a:p>
            <a:endParaRPr lang="en-US" dirty="0"/>
          </a:p>
          <a:p>
            <a:r>
              <a:rPr lang="en-US" sz="3600" dirty="0"/>
              <a:t>When asking for an appointment to learn about the business, consider why would an employer want to do it—what’s in it for her? Then explain it to the employer.</a:t>
            </a:r>
          </a:p>
          <a:p>
            <a:pPr marL="0" indent="0">
              <a:buNone/>
            </a:pPr>
            <a:endParaRPr lang="en-US" dirty="0"/>
          </a:p>
        </p:txBody>
      </p:sp>
    </p:spTree>
    <p:extLst>
      <p:ext uri="{BB962C8B-B14F-4D97-AF65-F5344CB8AC3E}">
        <p14:creationId xmlns:p14="http://schemas.microsoft.com/office/powerpoint/2010/main" val="2801759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83A45-D4EF-CA97-B1FB-69503592D352}"/>
              </a:ext>
            </a:extLst>
          </p:cNvPr>
          <p:cNvSpPr>
            <a:spLocks noGrp="1"/>
          </p:cNvSpPr>
          <p:nvPr>
            <p:ph type="title"/>
          </p:nvPr>
        </p:nvSpPr>
        <p:spPr>
          <a:xfrm>
            <a:off x="0" y="0"/>
            <a:ext cx="12192000" cy="1690689"/>
          </a:xfrm>
        </p:spPr>
        <p:txBody>
          <a:bodyPr/>
          <a:lstStyle/>
          <a:p>
            <a:pPr algn="ctr"/>
            <a:r>
              <a:rPr lang="en-US" dirty="0"/>
              <a:t>Value statement</a:t>
            </a:r>
          </a:p>
        </p:txBody>
      </p:sp>
      <p:sp>
        <p:nvSpPr>
          <p:cNvPr id="3" name="Content Placeholder 2">
            <a:extLst>
              <a:ext uri="{FF2B5EF4-FFF2-40B4-BE49-F238E27FC236}">
                <a16:creationId xmlns:a16="http://schemas.microsoft.com/office/drawing/2014/main" id="{CD3EA247-6205-DE49-102B-EBB6551E7A36}"/>
              </a:ext>
            </a:extLst>
          </p:cNvPr>
          <p:cNvSpPr>
            <a:spLocks noGrp="1"/>
          </p:cNvSpPr>
          <p:nvPr>
            <p:ph idx="1"/>
          </p:nvPr>
        </p:nvSpPr>
        <p:spPr>
          <a:xfrm>
            <a:off x="-1" y="1690689"/>
            <a:ext cx="11995355" cy="4486274"/>
          </a:xfrm>
        </p:spPr>
        <p:txBody>
          <a:bodyPr>
            <a:normAutofit lnSpcReduction="10000"/>
          </a:bodyPr>
          <a:lstStyle/>
          <a:p>
            <a:r>
              <a:rPr lang="en-US" dirty="0"/>
              <a:t>I am not looking for a job for anyone today.  One of exiting parts of my job is to learn about the needs of employers and the type of job candidates they would like to meet in the future.”</a:t>
            </a:r>
          </a:p>
          <a:p>
            <a:r>
              <a:rPr lang="en-US" dirty="0"/>
              <a:t>"I help people who want to work find jobs that are the right match for their skills and personality. I'd love to meet with you for about 20 minutes in the next week or so to learn more about who is the right match for your business. I want to be sure that I only refer job seekers to your business if they are the type of workers you want to meet."</a:t>
            </a:r>
          </a:p>
          <a:p>
            <a:r>
              <a:rPr lang="en-US" dirty="0"/>
              <a:t>“If you are like most employers, you have learned about the type of person who is a good fit for your business. I want to know about the skills and personal characteristics of good employees at your business so that I can refer the type of person who will be a successful employee for you.” </a:t>
            </a:r>
          </a:p>
          <a:p>
            <a:endParaRPr lang="en-US" dirty="0"/>
          </a:p>
        </p:txBody>
      </p:sp>
    </p:spTree>
    <p:extLst>
      <p:ext uri="{BB962C8B-B14F-4D97-AF65-F5344CB8AC3E}">
        <p14:creationId xmlns:p14="http://schemas.microsoft.com/office/powerpoint/2010/main" val="3783871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1148"/>
          </a:xfrm>
        </p:spPr>
        <p:txBody>
          <a:bodyPr/>
          <a:lstStyle/>
          <a:p>
            <a:pPr algn="ctr"/>
            <a:r>
              <a:rPr lang="en-US" dirty="0"/>
              <a:t>#1. How to Schedule a Meeting</a:t>
            </a:r>
          </a:p>
        </p:txBody>
      </p:sp>
      <p:sp>
        <p:nvSpPr>
          <p:cNvPr id="3" name="Content Placeholder 2"/>
          <p:cNvSpPr>
            <a:spLocks noGrp="1"/>
          </p:cNvSpPr>
          <p:nvPr>
            <p:ph idx="1"/>
          </p:nvPr>
        </p:nvSpPr>
        <p:spPr>
          <a:xfrm>
            <a:off x="1" y="1691148"/>
            <a:ext cx="12192000" cy="4485816"/>
          </a:xfrm>
        </p:spPr>
        <p:txBody>
          <a:bodyPr>
            <a:normAutofit/>
          </a:bodyPr>
          <a:lstStyle/>
          <a:p>
            <a:pPr algn="ctr"/>
            <a:endParaRPr lang="en-US" dirty="0"/>
          </a:p>
          <a:p>
            <a:pPr marL="0" indent="0" algn="ctr">
              <a:buNone/>
            </a:pPr>
            <a:r>
              <a:rPr lang="en-US" sz="3600" dirty="0"/>
              <a:t> Writing an Introduction Statement</a:t>
            </a:r>
            <a:br>
              <a:rPr lang="en-US" sz="3600" dirty="0"/>
            </a:br>
            <a:r>
              <a:rPr lang="en-US" sz="3600" dirty="0"/>
              <a:t>Four Critical Elements</a:t>
            </a:r>
            <a:endParaRPr lang="en-US" sz="2000" dirty="0"/>
          </a:p>
          <a:p>
            <a:pPr algn="ctr"/>
            <a:r>
              <a:rPr lang="en-US" sz="3600" dirty="0"/>
              <a:t>Your name</a:t>
            </a:r>
          </a:p>
          <a:p>
            <a:pPr algn="ctr"/>
            <a:r>
              <a:rPr lang="en-US" sz="3600" dirty="0"/>
              <a:t>Your Employer </a:t>
            </a:r>
          </a:p>
          <a:p>
            <a:pPr algn="ctr"/>
            <a:r>
              <a:rPr lang="en-US" sz="3600" dirty="0"/>
              <a:t>What you do</a:t>
            </a:r>
          </a:p>
          <a:p>
            <a:pPr algn="ctr"/>
            <a:r>
              <a:rPr lang="en-US" sz="3600" dirty="0"/>
              <a:t>The purpose of your visit</a:t>
            </a:r>
            <a:endParaRPr lang="en-US" dirty="0"/>
          </a:p>
        </p:txBody>
      </p:sp>
    </p:spTree>
    <p:extLst>
      <p:ext uri="{BB962C8B-B14F-4D97-AF65-F5344CB8AC3E}">
        <p14:creationId xmlns:p14="http://schemas.microsoft.com/office/powerpoint/2010/main" val="910348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Example </a:t>
            </a:r>
          </a:p>
        </p:txBody>
      </p:sp>
      <p:sp>
        <p:nvSpPr>
          <p:cNvPr id="3" name="Content Placeholder 2"/>
          <p:cNvSpPr>
            <a:spLocks noGrp="1"/>
          </p:cNvSpPr>
          <p:nvPr>
            <p:ph idx="1"/>
          </p:nvPr>
        </p:nvSpPr>
        <p:spPr>
          <a:xfrm>
            <a:off x="0" y="1690689"/>
            <a:ext cx="12192000" cy="4486274"/>
          </a:xfrm>
        </p:spPr>
        <p:txBody>
          <a:bodyPr>
            <a:normAutofit fontScale="92500"/>
          </a:bodyPr>
          <a:lstStyle/>
          <a:p>
            <a:endParaRPr lang="en-US" dirty="0"/>
          </a:p>
          <a:p>
            <a:r>
              <a:rPr lang="en-US" sz="3600" dirty="0"/>
              <a:t>“Hello. My name is _______ (your name) and I work for Job Opportunities here in town. I’m an employment specialist and my job is to introduce employers to people who want to work and have the skills those employers need. Part of my job is to learn about local businesses. I am not necessarily looking for a job for someone today but would like to schedule a 20-minute appointment with you to learn more about what you do here and the types of people who tend to be successful here.”</a:t>
            </a:r>
          </a:p>
        </p:txBody>
      </p:sp>
    </p:spTree>
    <p:extLst>
      <p:ext uri="{BB962C8B-B14F-4D97-AF65-F5344CB8AC3E}">
        <p14:creationId xmlns:p14="http://schemas.microsoft.com/office/powerpoint/2010/main" val="3381931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lstStyle/>
          <a:p>
            <a:pPr algn="ctr"/>
            <a:r>
              <a:rPr lang="en-US" dirty="0"/>
              <a:t>Example</a:t>
            </a:r>
          </a:p>
        </p:txBody>
      </p:sp>
      <p:sp>
        <p:nvSpPr>
          <p:cNvPr id="3" name="Content Placeholder 2"/>
          <p:cNvSpPr>
            <a:spLocks noGrp="1"/>
          </p:cNvSpPr>
          <p:nvPr>
            <p:ph idx="1"/>
          </p:nvPr>
        </p:nvSpPr>
        <p:spPr>
          <a:xfrm>
            <a:off x="0" y="1690689"/>
            <a:ext cx="12192000" cy="4486274"/>
          </a:xfrm>
        </p:spPr>
        <p:txBody>
          <a:bodyPr>
            <a:normAutofit/>
          </a:bodyPr>
          <a:lstStyle/>
          <a:p>
            <a:endParaRPr lang="en-US" sz="3600" dirty="0"/>
          </a:p>
          <a:p>
            <a:r>
              <a:rPr lang="en-US" sz="3600" dirty="0"/>
              <a:t>“</a:t>
            </a:r>
            <a:r>
              <a:rPr lang="en-US" sz="3200" dirty="0"/>
              <a:t>Hello. My name is ______(your name) and I work for Mental Health Agency here in town. I’m an employment specialist and I help people who have been out of work to re-engage in the workforce. Part of my job is to lean from employers about their businesses and hiring preferences. Would it be possible to schedule a 15-minute appointment to come back and lean more about_______(name of business)?”</a:t>
            </a:r>
            <a:endParaRPr lang="en-US" sz="3600" dirty="0"/>
          </a:p>
        </p:txBody>
      </p:sp>
    </p:spTree>
    <p:extLst>
      <p:ext uri="{BB962C8B-B14F-4D97-AF65-F5344CB8AC3E}">
        <p14:creationId xmlns:p14="http://schemas.microsoft.com/office/powerpoint/2010/main" val="1715127557"/>
      </p:ext>
    </p:extLst>
  </p:cSld>
  <p:clrMapOvr>
    <a:masterClrMapping/>
  </p:clrMapOvr>
</p:sld>
</file>

<file path=ppt/theme/theme1.xml><?xml version="1.0" encoding="utf-8"?>
<a:theme xmlns:a="http://schemas.openxmlformats.org/drawingml/2006/main" name="Office Theme">
  <a:themeElements>
    <a:clrScheme name="IPS Colors">
      <a:dk1>
        <a:sysClr val="windowText" lastClr="000000"/>
      </a:dk1>
      <a:lt1>
        <a:sysClr val="window" lastClr="FFFFFF"/>
      </a:lt1>
      <a:dk2>
        <a:srgbClr val="255D8B"/>
      </a:dk2>
      <a:lt2>
        <a:srgbClr val="E7E6E6"/>
      </a:lt2>
      <a:accent1>
        <a:srgbClr val="550527"/>
      </a:accent1>
      <a:accent2>
        <a:srgbClr val="A51C30"/>
      </a:accent2>
      <a:accent3>
        <a:srgbClr val="C52233"/>
      </a:accent3>
      <a:accent4>
        <a:srgbClr val="EF7611"/>
      </a:accent4>
      <a:accent5>
        <a:srgbClr val="33AAF2"/>
      </a:accent5>
      <a:accent6>
        <a:srgbClr val="255D8B"/>
      </a:accent6>
      <a:hlink>
        <a:srgbClr val="1C476A"/>
      </a:hlink>
      <a:folHlink>
        <a:srgbClr val="0F97EB"/>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PScolors-template.potx" id="{D8A332C8-1068-4A98-893C-F807D1842DEA}" vid="{D64E0C7B-67D1-47EF-AFC4-D98BB5EBE86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1206</TotalTime>
  <Words>1736</Words>
  <Application>Microsoft Office PowerPoint</Application>
  <PresentationFormat>Widescreen</PresentationFormat>
  <Paragraphs>137</Paragraphs>
  <Slides>30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Franklin Gothic Book</vt:lpstr>
      <vt:lpstr>Franklin Gothic Medium</vt:lpstr>
      <vt:lpstr>Office Theme</vt:lpstr>
      <vt:lpstr>Three Step Approach for Building Employer Relationships</vt:lpstr>
      <vt:lpstr>Poll question #1</vt:lpstr>
      <vt:lpstr>Review: Three cups of tea</vt:lpstr>
      <vt:lpstr>Review: Three cups of tea</vt:lpstr>
      <vt:lpstr>Value statement</vt:lpstr>
      <vt:lpstr>Value statement</vt:lpstr>
      <vt:lpstr>#1. How to Schedule a Meeting</vt:lpstr>
      <vt:lpstr>Example </vt:lpstr>
      <vt:lpstr>Example</vt:lpstr>
      <vt:lpstr>Your Introductory Statement </vt:lpstr>
      <vt:lpstr>Step 2 Returning to learn about the employer’s business</vt:lpstr>
      <vt:lpstr>Questions about the business: </vt:lpstr>
      <vt:lpstr>Good Questions To Learn About an Employer’s Needs</vt:lpstr>
      <vt:lpstr>Good Questions To Learn About an Employer’s Needs</vt:lpstr>
      <vt:lpstr>Good Questions To Learn About an Employer’s Needs</vt:lpstr>
      <vt:lpstr>Ineffective questions  </vt:lpstr>
      <vt:lpstr>PowerPoint Presentation</vt:lpstr>
      <vt:lpstr>Video Good Galen </vt:lpstr>
      <vt:lpstr>PowerPoint Presentation</vt:lpstr>
      <vt:lpstr>Top 5 Mistakes to Avoid During Meetings to Learn About an Employer</vt:lpstr>
      <vt:lpstr>After Meeting with the Employer</vt:lpstr>
      <vt:lpstr>After Meeting with the Employer</vt:lpstr>
      <vt:lpstr>After Meeting with the Employer</vt:lpstr>
      <vt:lpstr>Step 3 Maintaining Employer Relationships Over Time</vt:lpstr>
      <vt:lpstr>Step 3 Maintaining Employer Relationships Over Time</vt:lpstr>
      <vt:lpstr>Maintaining Employer Relationships Over Time</vt:lpstr>
      <vt:lpstr>Examples of Ways to Maintain Employer Relationships</vt:lpstr>
      <vt:lpstr>More Examples of Ways to Maintain Employer Relationships</vt:lpstr>
      <vt:lpstr>What Are Your Strategies to Sustain Employer Relationships?</vt:lpstr>
      <vt:lpstr>PowerPoint Presentation</vt:lpstr>
    </vt:vector>
  </TitlesOfParts>
  <Company>Westat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Marbacher</dc:creator>
  <cp:lastModifiedBy>Reese, Sandra (NYSPI)</cp:lastModifiedBy>
  <cp:revision>47</cp:revision>
  <dcterms:created xsi:type="dcterms:W3CDTF">2017-09-05T13:17:57Z</dcterms:created>
  <dcterms:modified xsi:type="dcterms:W3CDTF">2024-02-17T00:44:51Z</dcterms:modified>
</cp:coreProperties>
</file>