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5" r:id="rId2"/>
  </p:sldMasterIdLst>
  <p:notesMasterIdLst>
    <p:notesMasterId r:id="rId20"/>
  </p:notesMasterIdLst>
  <p:sldIdLst>
    <p:sldId id="257" r:id="rId3"/>
    <p:sldId id="258" r:id="rId4"/>
    <p:sldId id="262" r:id="rId5"/>
    <p:sldId id="293" r:id="rId6"/>
    <p:sldId id="301" r:id="rId7"/>
    <p:sldId id="265" r:id="rId8"/>
    <p:sldId id="299" r:id="rId9"/>
    <p:sldId id="304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2A38023-83C4-4CF7-AA34-3C1E1B2B43A2}">
          <p14:sldIdLst>
            <p14:sldId id="257"/>
            <p14:sldId id="258"/>
            <p14:sldId id="262"/>
            <p14:sldId id="293"/>
            <p14:sldId id="301"/>
            <p14:sldId id="265"/>
            <p14:sldId id="299"/>
            <p14:sldId id="304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1C30"/>
    <a:srgbClr val="550527"/>
    <a:srgbClr val="C522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5" autoAdjust="0"/>
    <p:restoredTop sz="94660"/>
  </p:normalViewPr>
  <p:slideViewPr>
    <p:cSldViewPr snapToGrid="0">
      <p:cViewPr varScale="1">
        <p:scale>
          <a:sx n="82" d="100"/>
          <a:sy n="82" d="100"/>
        </p:scale>
        <p:origin x="58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2E7F5F-381A-45FD-B661-097920325CE0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8F1802-A9F4-4E41-9AAB-6970EE210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19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2113" y="684213"/>
            <a:ext cx="6075362" cy="3417887"/>
          </a:xfrm>
          <a:solidFill>
            <a:srgbClr val="FFFFFF"/>
          </a:solidFill>
          <a:ln/>
        </p:spPr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65269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7747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524000" y="1122363"/>
            <a:ext cx="9144000" cy="4135438"/>
          </a:xfrm>
          <a:prstGeom prst="rect">
            <a:avLst/>
          </a:prstGeom>
          <a:solidFill>
            <a:srgbClr val="A51C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D2202-F879-41E0-932B-E3BCD97054A3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811" y="6227398"/>
            <a:ext cx="2214377" cy="623028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0"/>
            <a:ext cx="12192000" cy="1122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1098549"/>
            <a:ext cx="1524000" cy="1122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10668000" y="1122363"/>
            <a:ext cx="1524000" cy="1122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536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DCC35-CF17-CC42-A49F-F97F90BE41D3}" type="datetime1">
              <a:rPr lang="en-US" smtClean="0"/>
              <a:t>2/14/2024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5995D9-5217-4D59-8049-1796F6493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424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CCF0C-DE15-4D4C-97B7-DF27638DB270}" type="datetime1">
              <a:rPr lang="en-US" smtClean="0"/>
              <a:t>2/14/2024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5330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9EC05-CCD5-2141-A69D-C3D0F4E34DA2}" type="datetime1">
              <a:rPr lang="en-US" smtClean="0"/>
              <a:t>2/14/2024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3000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ABD1D-1323-AC44-93A5-A2109A8F7F3D}" type="datetime1">
              <a:rPr lang="en-US" smtClean="0"/>
              <a:t>2/14/2024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7522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FB066-F9FA-B242-9381-9597B4D42B5A}" type="datetime1">
              <a:rPr lang="en-US" smtClean="0"/>
              <a:t>2/14/2024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9818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10363200" cy="1219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914400" y="1828800"/>
            <a:ext cx="10363200" cy="4114800"/>
          </a:xfrm>
        </p:spPr>
        <p:txBody>
          <a:bodyPr/>
          <a:lstStyle/>
          <a:p>
            <a:pPr lvl="0"/>
            <a:r>
              <a:rPr lang="en-US" noProof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207367500"/>
      </p:ext>
    </p:extLst>
  </p:cSld>
  <p:clrMapOvr>
    <a:masterClrMapping/>
  </p:clrMapOvr>
  <p:transition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D2202-F879-41E0-932B-E3BCD97054A3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101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D2202-F879-41E0-932B-E3BCD97054A3}" type="datetimeFigureOut">
              <a:rPr lang="en-US" smtClean="0"/>
              <a:t>2/14/2024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5995D9-5217-4D59-8049-1796F6493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439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D2202-F879-41E0-932B-E3BCD97054A3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16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D2202-F879-41E0-932B-E3BCD97054A3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097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D2202-F879-41E0-932B-E3BCD97054A3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078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D2202-F879-41E0-932B-E3BCD97054A3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411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524000" y="1122363"/>
            <a:ext cx="9144000" cy="4135438"/>
          </a:xfrm>
          <a:prstGeom prst="rect">
            <a:avLst/>
          </a:prstGeom>
          <a:solidFill>
            <a:srgbClr val="A51C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6C199-4E36-BE45-B7F8-B023A9958CF2}" type="datetime1">
              <a:rPr lang="en-US" smtClean="0"/>
              <a:t>2/14/2024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811" y="6227398"/>
            <a:ext cx="2214377" cy="623028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0"/>
            <a:ext cx="12192000" cy="1122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1098549"/>
            <a:ext cx="1524000" cy="1122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10668000" y="1122363"/>
            <a:ext cx="1524000" cy="1122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062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41006-DA65-654C-A674-D79804A9A222}" type="datetime1">
              <a:rPr lang="en-US" smtClean="0"/>
              <a:t>2/14/2024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900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1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690688"/>
          </a:xfrm>
          <a:prstGeom prst="rect">
            <a:avLst/>
          </a:prstGeom>
          <a:solidFill>
            <a:srgbClr val="A51C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AD2202-F879-41E0-932B-E3BCD97054A3}" type="datetimeFigureOut">
              <a:rPr lang="en-US" smtClean="0"/>
              <a:t>2/14/2024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5995D9-5217-4D59-8049-1796F649332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811" y="6227398"/>
            <a:ext cx="2214377" cy="623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283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690688"/>
          </a:xfrm>
          <a:prstGeom prst="rect">
            <a:avLst/>
          </a:prstGeom>
          <a:solidFill>
            <a:srgbClr val="A51C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EFCA47-F40E-EB42-8B45-705D0E4C42FE}" type="datetime1">
              <a:rPr lang="en-US" smtClean="0"/>
              <a:t>2/14/2024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5995D9-5217-4D59-8049-1796F649332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811" y="6227398"/>
            <a:ext cx="2214377" cy="623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690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690689"/>
          </a:xfrm>
        </p:spPr>
        <p:txBody>
          <a:bodyPr>
            <a:normAutofit/>
          </a:bodyPr>
          <a:lstStyle/>
          <a:p>
            <a:pPr algn="ctr"/>
            <a:r>
              <a:rPr lang="en-US" sz="6000" dirty="0"/>
              <a:t>IPS Overview 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90689"/>
            <a:ext cx="12192000" cy="448627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400" dirty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en-US" sz="4400" dirty="0">
                <a:latin typeface="Georgia" panose="02040502050405020303" pitchFamily="18" charset="0"/>
              </a:rPr>
              <a:t>				Honolulu Hawaii </a:t>
            </a:r>
          </a:p>
          <a:p>
            <a:pPr marL="0" indent="0">
              <a:buNone/>
            </a:pPr>
            <a:r>
              <a:rPr lang="en-US" sz="4400" dirty="0">
                <a:latin typeface="Georgia" panose="02040502050405020303" pitchFamily="18" charset="0"/>
              </a:rPr>
              <a:t>				February 29, 2024</a:t>
            </a:r>
          </a:p>
          <a:p>
            <a:pPr marL="0" indent="0">
              <a:buNone/>
            </a:pPr>
            <a:r>
              <a:rPr lang="en-US" sz="4400" dirty="0">
                <a:latin typeface="Georgia" panose="02040502050405020303" pitchFamily="18" charset="0"/>
              </a:rPr>
              <a:t>				Sandy Reese</a:t>
            </a:r>
          </a:p>
        </p:txBody>
      </p:sp>
    </p:spTree>
    <p:extLst>
      <p:ext uri="{BB962C8B-B14F-4D97-AF65-F5344CB8AC3E}">
        <p14:creationId xmlns:p14="http://schemas.microsoft.com/office/powerpoint/2010/main" val="1539592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Competitive jobs are the goal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56584" y="1825625"/>
            <a:ext cx="767883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2056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6764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6400"/>
            <a:ext cx="12192000" cy="4500563"/>
          </a:xfrm>
        </p:spPr>
        <p:txBody>
          <a:bodyPr>
            <a:normAutofit lnSpcReduction="10000"/>
          </a:bodyPr>
          <a:lstStyle/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6000" kern="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</a:rPr>
              <a:t>IPS supported employment/ education services are closely integrated</a:t>
            </a:r>
            <a:br>
              <a:rPr lang="en-US" sz="6000" kern="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</a:rPr>
            </a:br>
            <a:r>
              <a:rPr lang="en-US" sz="6000" kern="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</a:rPr>
              <a:t>with mental health treatment services </a:t>
            </a:r>
            <a:endParaRPr lang="en-US" sz="6000" kern="0" dirty="0">
              <a:solidFill>
                <a:schemeClr val="accent3">
                  <a:lumMod val="75000"/>
                </a:schemeClr>
              </a:solidFill>
              <a:latin typeface="Georgia" panose="02040502050405020303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3297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6000" kern="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anose="02040502050405020303" pitchFamily="18" charset="0"/>
            </a:endParaRP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6000" kern="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</a:rPr>
              <a:t>Eligibility is based upon client choice</a:t>
            </a:r>
            <a:endParaRPr lang="en-US" sz="6000" kern="0" dirty="0">
              <a:solidFill>
                <a:schemeClr val="accent2">
                  <a:lumMod val="75000"/>
                </a:schemeClr>
              </a:solidFill>
              <a:latin typeface="Georgia" panose="02040502050405020303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649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6000" b="1" kern="0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anose="02040502050405020303" pitchFamily="18" charset="0"/>
            </a:endParaRPr>
          </a:p>
          <a:p>
            <a:pPr marL="0" indent="0" algn="ctr">
              <a:buNone/>
            </a:pPr>
            <a:r>
              <a:rPr lang="en-US" sz="6000" kern="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</a:rPr>
              <a:t>Employer contact begins rapidly after clients enter the program</a:t>
            </a:r>
            <a:endParaRPr lang="en-US" dirty="0">
              <a:solidFill>
                <a:schemeClr val="accent3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50875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690689"/>
          </a:xfrm>
        </p:spPr>
        <p:txBody>
          <a:bodyPr>
            <a:normAutofit fontScale="90000"/>
          </a:bodyPr>
          <a:lstStyle/>
          <a:p>
            <a:pPr lvl="0" algn="ctr" eaLnBrk="0" fontAlgn="base" hangingPunct="0">
              <a:lnSpc>
                <a:spcPct val="100000"/>
              </a:lnSpc>
              <a:spcAft>
                <a:spcPct val="0"/>
              </a:spcAft>
              <a:defRPr/>
            </a:pPr>
            <a:br>
              <a:rPr lang="en-US" sz="40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  <a:ea typeface="+mn-ea"/>
                <a:cs typeface="+mn-cs"/>
              </a:rPr>
            </a:br>
            <a:r>
              <a:rPr lang="en-US" sz="40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  <a:ea typeface="+mn-ea"/>
                <a:cs typeface="+mn-cs"/>
              </a:rPr>
              <a:t>Employment specialists build relationships with employers based upon client job interests</a:t>
            </a:r>
            <a:br>
              <a:rPr lang="en-US" sz="40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  <a:ea typeface="+mn-ea"/>
                <a:cs typeface="+mn-cs"/>
              </a:rPr>
            </a:br>
            <a:endParaRPr lang="en-US" dirty="0">
              <a:latin typeface="Georgia" panose="02040502050405020303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9114" y="1531921"/>
            <a:ext cx="10367318" cy="4545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2228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>
                <a:latin typeface="Georgia" panose="02040502050405020303" pitchFamily="18" charset="0"/>
              </a:rPr>
              <a:t>Consumer Preferences are Honored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5400" y="1690687"/>
            <a:ext cx="9246762" cy="448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1336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 eaLnBrk="0" fontAlgn="base" hangingPunct="0">
              <a:lnSpc>
                <a:spcPct val="100000"/>
              </a:lnSpc>
              <a:spcAft>
                <a:spcPct val="0"/>
              </a:spcAft>
              <a:defRPr/>
            </a:pPr>
            <a:r>
              <a:rPr lang="en-US" sz="60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  <a:ea typeface="+mn-ea"/>
                <a:cs typeface="+mn-cs"/>
              </a:rPr>
              <a:t>Job supports are continuous</a:t>
            </a:r>
            <a:br>
              <a:rPr lang="en-US" sz="60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  <a:ea typeface="+mn-ea"/>
                <a:cs typeface="+mn-cs"/>
              </a:rPr>
            </a:br>
            <a:endParaRPr lang="en-US" dirty="0">
              <a:latin typeface="Georgia" panose="02040502050405020303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55859" y="1690688"/>
            <a:ext cx="8880282" cy="448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5405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5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</a:rPr>
              <a:t>Benefits planning </a:t>
            </a:r>
            <a:br>
              <a:rPr lang="en-US" sz="5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</a:rPr>
            </a:br>
            <a:r>
              <a:rPr lang="en-US" sz="5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</a:rPr>
              <a:t>(work incentives planning) is offered to all clients that receive entitlements </a:t>
            </a:r>
            <a:endParaRPr lang="en-US" sz="5400" kern="0" dirty="0">
              <a:latin typeface="Georgia" panose="02040502050405020303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5577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690689"/>
          </a:xfrm>
        </p:spPr>
        <p:txBody>
          <a:bodyPr/>
          <a:lstStyle/>
          <a:p>
            <a:pPr algn="ctr"/>
            <a:r>
              <a:rPr lang="en-US" dirty="0">
                <a:latin typeface="Georgia" panose="02040502050405020303" pitchFamily="18" charset="0"/>
              </a:rPr>
              <a:t>Individual Placement and Support (IPS) </a:t>
            </a:r>
            <a:br>
              <a:rPr lang="en-US" dirty="0">
                <a:latin typeface="Georgia" panose="02040502050405020303" pitchFamily="18" charset="0"/>
              </a:rPr>
            </a:br>
            <a:r>
              <a:rPr lang="en-US" dirty="0">
                <a:latin typeface="Georgia" panose="02040502050405020303" pitchFamily="18" charset="0"/>
              </a:rPr>
              <a:t>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38865"/>
            <a:ext cx="10515600" cy="4138098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pPr marL="0" indent="0" algn="ctr">
              <a:buNone/>
            </a:pPr>
            <a:r>
              <a:rPr lang="en-US" sz="7200" dirty="0">
                <a:latin typeface="Georgia" panose="02040502050405020303" pitchFamily="18" charset="0"/>
              </a:rPr>
              <a:t>Effective</a:t>
            </a:r>
          </a:p>
        </p:txBody>
      </p:sp>
    </p:spTree>
    <p:extLst>
      <p:ext uri="{BB962C8B-B14F-4D97-AF65-F5344CB8AC3E}">
        <p14:creationId xmlns:p14="http://schemas.microsoft.com/office/powerpoint/2010/main" val="592757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28 Randomized Controlled Trials (RCTs) of Individual Placement and Support (IPS)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5625"/>
            <a:ext cx="12192000" cy="4351338"/>
          </a:xfrm>
        </p:spPr>
        <p:txBody>
          <a:bodyPr/>
          <a:lstStyle/>
          <a:p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r>
              <a:rPr lang="en-US" sz="4000" dirty="0">
                <a:latin typeface="Georgia" panose="02040502050405020303" pitchFamily="18" charset="0"/>
                <a:ea typeface="ＭＳ Ｐゴシック" charset="0"/>
                <a:cs typeface="ＭＳ Ｐゴシック" charset="0"/>
              </a:rPr>
              <a:t>Best evidence available on effectiveness</a:t>
            </a:r>
          </a:p>
          <a:p>
            <a:r>
              <a:rPr lang="en-US" sz="4000" dirty="0">
                <a:latin typeface="Georgia" panose="02040502050405020303" pitchFamily="18" charset="0"/>
              </a:rPr>
              <a:t>Studies conducted all around the world</a:t>
            </a:r>
          </a:p>
          <a:p>
            <a:r>
              <a:rPr lang="en-US" sz="4000" dirty="0">
                <a:latin typeface="Georgia" panose="02040502050405020303" pitchFamily="18" charset="0"/>
                <a:ea typeface="ＭＳ Ｐゴシック" charset="0"/>
                <a:cs typeface="ＭＳ Ｐゴシック" charset="0"/>
              </a:rPr>
              <a:t>RCTs are gold standard in medical research</a:t>
            </a:r>
          </a:p>
          <a:p>
            <a:endParaRPr lang="en-US" dirty="0"/>
          </a:p>
          <a:p>
            <a:endParaRPr lang="en-US" dirty="0"/>
          </a:p>
          <a:p>
            <a:pPr marL="3657600" lvl="8" indent="0">
              <a:buNone/>
            </a:pPr>
            <a:r>
              <a:rPr lang="en-US" dirty="0"/>
              <a:t>                                                      (Bond, Drake &amp; Becker, 2012)</a:t>
            </a:r>
          </a:p>
          <a:p>
            <a:pPr lvl="8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483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95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"/>
            <a:ext cx="12192000" cy="1662546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5400" dirty="0">
                <a:latin typeface="Times New Roman" charset="0"/>
                <a:ea typeface="ＭＳ Ｐゴシック" charset="0"/>
                <a:cs typeface="ＭＳ Ｐゴシック" charset="0"/>
              </a:rPr>
              <a:t>Characteristics of RCTs of IPS</a:t>
            </a:r>
            <a:endParaRPr lang="en-US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09539" name="Rectangle 3"/>
          <p:cNvSpPr>
            <a:spLocks noGrp="1" noChangeArrowheads="1"/>
          </p:cNvSpPr>
          <p:nvPr>
            <p:ph idx="1"/>
          </p:nvPr>
        </p:nvSpPr>
        <p:spPr>
          <a:xfrm>
            <a:off x="1008368" y="1767498"/>
            <a:ext cx="10525991" cy="490451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4000" dirty="0">
                <a:latin typeface="Times New Roman" charset="0"/>
                <a:ea typeface="ＭＳ Ｐゴシック" charset="0"/>
                <a:cs typeface="ＭＳ Ｐゴシック" charset="0"/>
              </a:rPr>
              <a:t>12 U.S. studies and 16 outside U.S.</a:t>
            </a: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4000" dirty="0">
                <a:latin typeface="Times New Roman" charset="0"/>
                <a:ea typeface="ＭＳ Ｐゴシック" charset="0"/>
                <a:cs typeface="ＭＳ Ｐゴシック" charset="0"/>
              </a:rPr>
              <a:t>2/3 of studies had at least 18-month follow-up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4000" dirty="0">
                <a:latin typeface="Times New Roman" charset="0"/>
                <a:ea typeface="ＭＳ Ｐゴシック" charset="0"/>
                <a:cs typeface="ＭＳ Ｐゴシック" charset="0"/>
              </a:rPr>
              <a:t>Total enrollment = 6,468 participants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4000" dirty="0">
                <a:latin typeface="Times New Roman" charset="0"/>
                <a:ea typeface="ＭＳ Ｐゴシック" charset="0"/>
                <a:cs typeface="ＭＳ Ｐゴシック" charset="0"/>
              </a:rPr>
              <a:t>In most studies, participants mainly recruited from community mental health services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4000" dirty="0">
                <a:latin typeface="Times New Roman" charset="0"/>
                <a:ea typeface="ＭＳ Ｐゴシック" charset="0"/>
                <a:cs typeface="ＭＳ Ｐゴシック" charset="0"/>
              </a:rPr>
              <a:t>In most studies, the control group received services as usual (sometimes best practices)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endParaRPr lang="en-US" sz="4000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endParaRPr lang="en-US" dirty="0">
              <a:effectLst/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  <a:buFont typeface="Wingdings" charset="0"/>
              <a:buNone/>
              <a:defRPr/>
            </a:pPr>
            <a:endParaRPr lang="en-US" sz="2400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1138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524576" y="-135629"/>
            <a:ext cx="11261024" cy="1778794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800" dirty="0">
                <a:latin typeface="Times New Roman" charset="0"/>
                <a:ea typeface="ＭＳ Ｐゴシック" charset="0"/>
                <a:cs typeface="ＭＳ Ｐゴシック" charset="0"/>
              </a:rPr>
              <a:t>Competitive Employment Rates in 28 </a:t>
            </a:r>
            <a:br>
              <a:rPr lang="en-US" sz="4800" dirty="0">
                <a:latin typeface="Times New Roman" charset="0"/>
                <a:ea typeface="ＭＳ Ｐゴシック" charset="0"/>
                <a:cs typeface="ＭＳ Ｐゴシック" charset="0"/>
              </a:rPr>
            </a:br>
            <a:r>
              <a:rPr lang="en-US" sz="4800" dirty="0">
                <a:latin typeface="Times New Roman" charset="0"/>
                <a:ea typeface="ＭＳ Ｐゴシック" charset="0"/>
                <a:cs typeface="ＭＳ Ｐゴシック" charset="0"/>
              </a:rPr>
              <a:t>Randomized Controlled Trials of IPS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4C9A0EC-8A66-1F47-9ED6-FB5D711DDF2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1643165"/>
            <a:ext cx="12192000" cy="5214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240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Overall Findings for 28 RCTs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>
                <a:latin typeface="Times New Roman" charset="0"/>
                <a:ea typeface="ＭＳ Ｐゴシック" charset="0"/>
                <a:cs typeface="ＭＳ Ｐゴシック" charset="0"/>
              </a:rPr>
              <a:t>Every one of 28 studies showed a significant advantage for IPS</a:t>
            </a:r>
          </a:p>
          <a:p>
            <a:pPr>
              <a:defRPr/>
            </a:pPr>
            <a:r>
              <a:rPr lang="en-US" sz="4000" dirty="0">
                <a:latin typeface="Times New Roman" charset="0"/>
                <a:ea typeface="ＭＳ Ｐゴシック" charset="0"/>
                <a:cs typeface="ＭＳ Ｐゴシック" charset="0"/>
              </a:rPr>
              <a:t>Mean competitive employment rates for the 28 studies:</a:t>
            </a:r>
          </a:p>
          <a:p>
            <a:pPr lvl="3">
              <a:defRPr/>
            </a:pPr>
            <a:r>
              <a:rPr lang="en-US" sz="4000" dirty="0">
                <a:latin typeface="Times New Roman" charset="0"/>
                <a:ea typeface="ＭＳ Ｐゴシック" charset="0"/>
              </a:rPr>
              <a:t>55% for IPS</a:t>
            </a:r>
          </a:p>
          <a:p>
            <a:pPr lvl="3">
              <a:defRPr/>
            </a:pPr>
            <a:r>
              <a:rPr lang="en-US" sz="4000" dirty="0">
                <a:latin typeface="Times New Roman" charset="0"/>
                <a:ea typeface="ＭＳ Ｐゴシック" charset="0"/>
              </a:rPr>
              <a:t>25% for controls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2830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029" y="176440"/>
            <a:ext cx="11905342" cy="13255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90688"/>
            <a:ext cx="12191999" cy="5167312"/>
          </a:xfrm>
        </p:spPr>
        <p:txBody>
          <a:bodyPr>
            <a:normAutofit/>
          </a:bodyPr>
          <a:lstStyle/>
          <a:p>
            <a:endParaRPr lang="en-US" sz="3600" dirty="0"/>
          </a:p>
          <a:p>
            <a:r>
              <a:rPr lang="en-US" sz="3600" dirty="0"/>
              <a:t>People in IPS attain employment faster, hold jobs for longer, and work more hours.</a:t>
            </a:r>
          </a:p>
          <a:p>
            <a:pPr marL="0" indent="0">
              <a:buNone/>
            </a:pPr>
            <a:endParaRPr lang="en-US" sz="3600" dirty="0"/>
          </a:p>
          <a:p>
            <a:r>
              <a:rPr lang="en-US" sz="3600" dirty="0"/>
              <a:t>IPS is more effective than alternative vocational approaches regardless of a variety of client background factors. (e.g., ethnicity, gender, socioeconomic status) </a:t>
            </a:r>
          </a:p>
        </p:txBody>
      </p:sp>
    </p:spTree>
    <p:extLst>
      <p:ext uri="{BB962C8B-B14F-4D97-AF65-F5344CB8AC3E}">
        <p14:creationId xmlns:p14="http://schemas.microsoft.com/office/powerpoint/2010/main" val="4394472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IPS Fidelity Review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400"/>
              <a:t>A fidelity scale is a tool to measure the level of implementation of an evidence-based practice (EBP).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The IPS Supported Employment Fidelity Scale defines the critical ingredients of IPS in order to differentiate between programs that have fully implemented the model and those that have not.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As demonstrated through research, high-fidelity programs are expected to have greater effectiveness than low-fidelity programs.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You can think of the IPS Supported Employment Fidelity Scale as a roadmap or a compass that can help practitioners obtain better outcomes.</a:t>
            </a:r>
          </a:p>
        </p:txBody>
      </p:sp>
      <p:sp>
        <p:nvSpPr>
          <p:cNvPr id="5222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4DF6184-77B5-489D-A51B-1237EDAA7664}" type="slidenum">
              <a:rPr lang="en-US" altLang="en-US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467380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2545492"/>
          </a:xfrm>
        </p:spPr>
        <p:txBody>
          <a:bodyPr>
            <a:normAutofit/>
          </a:bodyPr>
          <a:lstStyle/>
          <a:p>
            <a:pPr algn="ctr"/>
            <a:r>
              <a:rPr lang="en-US" sz="5400" kern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IPS Supported Employment Practice Principles</a:t>
            </a:r>
            <a:br>
              <a:rPr lang="en-US" kern="0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98171"/>
            <a:ext cx="12192000" cy="4478791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8738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PS Colors">
      <a:dk1>
        <a:sysClr val="windowText" lastClr="000000"/>
      </a:dk1>
      <a:lt1>
        <a:sysClr val="window" lastClr="FFFFFF"/>
      </a:lt1>
      <a:dk2>
        <a:srgbClr val="255D8B"/>
      </a:dk2>
      <a:lt2>
        <a:srgbClr val="E7E6E6"/>
      </a:lt2>
      <a:accent1>
        <a:srgbClr val="550527"/>
      </a:accent1>
      <a:accent2>
        <a:srgbClr val="A51C30"/>
      </a:accent2>
      <a:accent3>
        <a:srgbClr val="C52233"/>
      </a:accent3>
      <a:accent4>
        <a:srgbClr val="EF7611"/>
      </a:accent4>
      <a:accent5>
        <a:srgbClr val="33AAF2"/>
      </a:accent5>
      <a:accent6>
        <a:srgbClr val="255D8B"/>
      </a:accent6>
      <a:hlink>
        <a:srgbClr val="1C476A"/>
      </a:hlink>
      <a:folHlink>
        <a:srgbClr val="0F97EB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PScolors-template.potx [Read-Only]" id="{D9809282-28B1-4344-92D9-0091BC4BF029}" vid="{A1C56275-CA3A-4A72-BC72-55D019E170C5}"/>
    </a:ext>
  </a:extLst>
</a:theme>
</file>

<file path=ppt/theme/theme2.xml><?xml version="1.0" encoding="utf-8"?>
<a:theme xmlns:a="http://schemas.openxmlformats.org/drawingml/2006/main" name="2_Office Theme">
  <a:themeElements>
    <a:clrScheme name="IPS Colors">
      <a:dk1>
        <a:sysClr val="windowText" lastClr="000000"/>
      </a:dk1>
      <a:lt1>
        <a:sysClr val="window" lastClr="FFFFFF"/>
      </a:lt1>
      <a:dk2>
        <a:srgbClr val="255D8B"/>
      </a:dk2>
      <a:lt2>
        <a:srgbClr val="E7E6E6"/>
      </a:lt2>
      <a:accent1>
        <a:srgbClr val="550527"/>
      </a:accent1>
      <a:accent2>
        <a:srgbClr val="A51C30"/>
      </a:accent2>
      <a:accent3>
        <a:srgbClr val="C52233"/>
      </a:accent3>
      <a:accent4>
        <a:srgbClr val="EF7611"/>
      </a:accent4>
      <a:accent5>
        <a:srgbClr val="33AAF2"/>
      </a:accent5>
      <a:accent6>
        <a:srgbClr val="255D8B"/>
      </a:accent6>
      <a:hlink>
        <a:srgbClr val="1C476A"/>
      </a:hlink>
      <a:folHlink>
        <a:srgbClr val="0F97EB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ps-research 6-14-19" id="{975EA366-F25D-984C-9415-02B88D191097}" vid="{A326DA4F-1012-B242-9FB9-AEE8EC48894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1325</TotalTime>
  <Words>398</Words>
  <Application>Microsoft Office PowerPoint</Application>
  <PresentationFormat>Widescreen</PresentationFormat>
  <Paragraphs>53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Arial</vt:lpstr>
      <vt:lpstr>Calibri</vt:lpstr>
      <vt:lpstr>Franklin Gothic Book</vt:lpstr>
      <vt:lpstr>Franklin Gothic Medium</vt:lpstr>
      <vt:lpstr>Georgia</vt:lpstr>
      <vt:lpstr>Helvetica</vt:lpstr>
      <vt:lpstr>Times</vt:lpstr>
      <vt:lpstr>Times New Roman</vt:lpstr>
      <vt:lpstr>Wingdings</vt:lpstr>
      <vt:lpstr>Office Theme</vt:lpstr>
      <vt:lpstr>2_Office Theme</vt:lpstr>
      <vt:lpstr>IPS Overview    </vt:lpstr>
      <vt:lpstr>Individual Placement and Support (IPS)  Is</vt:lpstr>
      <vt:lpstr>28 Randomized Controlled Trials (RCTs) of Individual Placement and Support (IPS)</vt:lpstr>
      <vt:lpstr>Characteristics of RCTs of IPS</vt:lpstr>
      <vt:lpstr>Competitive Employment Rates in 28  Randomized Controlled Trials of IPS</vt:lpstr>
      <vt:lpstr>Overall Findings for 28 RCTs</vt:lpstr>
      <vt:lpstr>PowerPoint Presentation</vt:lpstr>
      <vt:lpstr>IPS Fidelity Review</vt:lpstr>
      <vt:lpstr>IPS Supported Employment Practice Principles </vt:lpstr>
      <vt:lpstr>Competitive jobs are the goal</vt:lpstr>
      <vt:lpstr>PowerPoint Presentation</vt:lpstr>
      <vt:lpstr>PowerPoint Presentation</vt:lpstr>
      <vt:lpstr>PowerPoint Presentation</vt:lpstr>
      <vt:lpstr> Employment specialists build relationships with employers based upon client job interests </vt:lpstr>
      <vt:lpstr>Consumer Preferences are Honored</vt:lpstr>
      <vt:lpstr>Job supports are continuous </vt:lpstr>
      <vt:lpstr>PowerPoint Presentation</vt:lpstr>
    </vt:vector>
  </TitlesOfParts>
  <Company>Westat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Sandra Reese</dc:creator>
  <cp:lastModifiedBy>Reese, Sandra (NYSPI)</cp:lastModifiedBy>
  <cp:revision>50</cp:revision>
  <dcterms:created xsi:type="dcterms:W3CDTF">2018-02-16T17:45:40Z</dcterms:created>
  <dcterms:modified xsi:type="dcterms:W3CDTF">2024-02-14T15:08:05Z</dcterms:modified>
</cp:coreProperties>
</file>