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7" r:id="rId5"/>
    <p:sldId id="382" r:id="rId6"/>
    <p:sldId id="388" r:id="rId7"/>
    <p:sldId id="371" r:id="rId8"/>
    <p:sldId id="367" r:id="rId9"/>
    <p:sldId id="366" r:id="rId10"/>
    <p:sldId id="275" r:id="rId11"/>
    <p:sldId id="264" r:id="rId12"/>
    <p:sldId id="261" r:id="rId13"/>
    <p:sldId id="283" r:id="rId14"/>
    <p:sldId id="383" r:id="rId15"/>
    <p:sldId id="384" r:id="rId16"/>
    <p:sldId id="385" r:id="rId17"/>
    <p:sldId id="387" r:id="rId18"/>
    <p:sldId id="378" r:id="rId19"/>
    <p:sldId id="374" r:id="rId20"/>
    <p:sldId id="380" r:id="rId21"/>
    <p:sldId id="375" r:id="rId22"/>
    <p:sldId id="389" r:id="rId23"/>
    <p:sldId id="376" r:id="rId24"/>
    <p:sldId id="381" r:id="rId25"/>
    <p:sldId id="373" r:id="rId26"/>
    <p:sldId id="281"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89"/>
    <a:srgbClr val="124193"/>
    <a:srgbClr val="9BBAF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4A78B4-A55B-486E-AF41-95C9B85CDB65}" v="220" dt="2024-02-28T21:04:05.2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3" autoAdjust="0"/>
    <p:restoredTop sz="86467" autoAdjust="0"/>
  </p:normalViewPr>
  <p:slideViewPr>
    <p:cSldViewPr snapToGrid="0">
      <p:cViewPr varScale="1">
        <p:scale>
          <a:sx n="50" d="100"/>
          <a:sy n="50" d="100"/>
        </p:scale>
        <p:origin x="32" y="24"/>
      </p:cViewPr>
      <p:guideLst/>
    </p:cSldViewPr>
  </p:slideViewPr>
  <p:outlineViewPr>
    <p:cViewPr>
      <p:scale>
        <a:sx n="33" d="100"/>
        <a:sy n="33" d="100"/>
      </p:scale>
      <p:origin x="0" y="-6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F247B4-89CE-49C3-9574-B0E9AEED45F7}"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928CFC58-70F4-462E-BA15-3D0F18ED6437}">
      <dgm:prSet phldrT="[Text]"/>
      <dgm:spPr/>
      <dgm:t>
        <a:bodyPr/>
        <a:lstStyle/>
        <a:p>
          <a:r>
            <a:rPr lang="en-US"/>
            <a:t>Partner</a:t>
          </a:r>
        </a:p>
      </dgm:t>
    </dgm:pt>
    <dgm:pt modelId="{CD207FE1-D8E8-4694-8418-A13CEC6D2FA9}" type="parTrans" cxnId="{C9BBF278-5F37-4475-B2F1-A22326E214DE}">
      <dgm:prSet/>
      <dgm:spPr/>
      <dgm:t>
        <a:bodyPr/>
        <a:lstStyle/>
        <a:p>
          <a:endParaRPr lang="en-US"/>
        </a:p>
      </dgm:t>
    </dgm:pt>
    <dgm:pt modelId="{F4A5E06C-ACD2-4DAD-AC38-27ECBDB4AD27}" type="sibTrans" cxnId="{C9BBF278-5F37-4475-B2F1-A22326E214DE}">
      <dgm:prSet/>
      <dgm:spPr/>
      <dgm:t>
        <a:bodyPr/>
        <a:lstStyle/>
        <a:p>
          <a:endParaRPr lang="en-US"/>
        </a:p>
      </dgm:t>
    </dgm:pt>
    <dgm:pt modelId="{18737CF9-EA51-4DA9-8065-35462CB3B5CE}">
      <dgm:prSet phldrT="[Text]"/>
      <dgm:spPr/>
      <dgm:t>
        <a:bodyPr/>
        <a:lstStyle/>
        <a:p>
          <a:r>
            <a:rPr lang="en-US"/>
            <a:t>Friend</a:t>
          </a:r>
        </a:p>
      </dgm:t>
    </dgm:pt>
    <dgm:pt modelId="{2BD2CE94-729A-4AAE-96F7-F47674AEAF34}" type="parTrans" cxnId="{E42A52E9-BE61-4C44-BD0D-F20D9373D1DE}">
      <dgm:prSet/>
      <dgm:spPr/>
      <dgm:t>
        <a:bodyPr/>
        <a:lstStyle/>
        <a:p>
          <a:endParaRPr lang="en-US"/>
        </a:p>
      </dgm:t>
    </dgm:pt>
    <dgm:pt modelId="{324917FA-582E-4E8E-9063-8A87C6A31DDB}" type="sibTrans" cxnId="{E42A52E9-BE61-4C44-BD0D-F20D9373D1DE}">
      <dgm:prSet/>
      <dgm:spPr/>
      <dgm:t>
        <a:bodyPr/>
        <a:lstStyle/>
        <a:p>
          <a:endParaRPr lang="en-US"/>
        </a:p>
      </dgm:t>
    </dgm:pt>
    <dgm:pt modelId="{DD06CC54-4110-4983-92EB-DC8911B4D227}">
      <dgm:prSet phldrT="[Text]"/>
      <dgm:spPr/>
      <dgm:t>
        <a:bodyPr/>
        <a:lstStyle/>
        <a:p>
          <a:r>
            <a:rPr lang="en-US"/>
            <a:t>Sponsor</a:t>
          </a:r>
        </a:p>
      </dgm:t>
    </dgm:pt>
    <dgm:pt modelId="{7B1B0E17-7CF4-42D9-8069-5F4FE59A2971}" type="parTrans" cxnId="{6B31BD37-0D45-4EF7-B13F-0471E9C96E84}">
      <dgm:prSet/>
      <dgm:spPr/>
      <dgm:t>
        <a:bodyPr/>
        <a:lstStyle/>
        <a:p>
          <a:endParaRPr lang="en-US"/>
        </a:p>
      </dgm:t>
    </dgm:pt>
    <dgm:pt modelId="{F7BF3207-2CD6-4284-A4FB-3947C1D252E2}" type="sibTrans" cxnId="{6B31BD37-0D45-4EF7-B13F-0471E9C96E84}">
      <dgm:prSet/>
      <dgm:spPr/>
      <dgm:t>
        <a:bodyPr/>
        <a:lstStyle/>
        <a:p>
          <a:endParaRPr lang="en-US"/>
        </a:p>
      </dgm:t>
    </dgm:pt>
    <dgm:pt modelId="{73D25BA9-0A63-4BDD-86EB-2E7C0E00473B}">
      <dgm:prSet phldrT="[Text]"/>
      <dgm:spPr/>
      <dgm:t>
        <a:bodyPr/>
        <a:lstStyle/>
        <a:p>
          <a:r>
            <a:rPr lang="en-US"/>
            <a:t>Champion</a:t>
          </a:r>
        </a:p>
      </dgm:t>
    </dgm:pt>
    <dgm:pt modelId="{6B0281C9-46E1-496F-B5E0-40B69D6A6098}" type="parTrans" cxnId="{B229AA25-A070-47D7-9325-E0B972FB1EFC}">
      <dgm:prSet/>
      <dgm:spPr/>
      <dgm:t>
        <a:bodyPr/>
        <a:lstStyle/>
        <a:p>
          <a:endParaRPr lang="en-US"/>
        </a:p>
      </dgm:t>
    </dgm:pt>
    <dgm:pt modelId="{7E36263B-3B42-40FE-821F-776C3816DA59}" type="sibTrans" cxnId="{B229AA25-A070-47D7-9325-E0B972FB1EFC}">
      <dgm:prSet/>
      <dgm:spPr/>
      <dgm:t>
        <a:bodyPr/>
        <a:lstStyle/>
        <a:p>
          <a:endParaRPr lang="en-US"/>
        </a:p>
      </dgm:t>
    </dgm:pt>
    <dgm:pt modelId="{5AD3F1DA-C098-4B89-A5D6-12468160E02D}">
      <dgm:prSet phldrT="[Text]"/>
      <dgm:spPr/>
      <dgm:t>
        <a:bodyPr/>
        <a:lstStyle/>
        <a:p>
          <a:r>
            <a:rPr lang="en-US"/>
            <a:t>Customer</a:t>
          </a:r>
        </a:p>
      </dgm:t>
    </dgm:pt>
    <dgm:pt modelId="{91F7B79B-024F-41C0-A7F3-9F19BB0431F9}" type="parTrans" cxnId="{53E94BED-3EAB-4F2A-87FF-F39BA8C87174}">
      <dgm:prSet/>
      <dgm:spPr/>
      <dgm:t>
        <a:bodyPr/>
        <a:lstStyle/>
        <a:p>
          <a:endParaRPr lang="en-US"/>
        </a:p>
      </dgm:t>
    </dgm:pt>
    <dgm:pt modelId="{DE72B434-9495-41C3-97C3-5090B2AD6571}" type="sibTrans" cxnId="{53E94BED-3EAB-4F2A-87FF-F39BA8C87174}">
      <dgm:prSet/>
      <dgm:spPr/>
      <dgm:t>
        <a:bodyPr/>
        <a:lstStyle/>
        <a:p>
          <a:endParaRPr lang="en-US"/>
        </a:p>
      </dgm:t>
    </dgm:pt>
    <dgm:pt modelId="{E235396E-6F43-4F64-A01F-E7DC98B4A6BE}" type="pres">
      <dgm:prSet presAssocID="{B4F247B4-89CE-49C3-9574-B0E9AEED45F7}" presName="compositeShape" presStyleCnt="0">
        <dgm:presLayoutVars>
          <dgm:dir/>
          <dgm:resizeHandles/>
        </dgm:presLayoutVars>
      </dgm:prSet>
      <dgm:spPr/>
    </dgm:pt>
    <dgm:pt modelId="{BEAE3364-9986-4472-BED4-514BA0FEEEFD}" type="pres">
      <dgm:prSet presAssocID="{B4F247B4-89CE-49C3-9574-B0E9AEED45F7}" presName="pyramid" presStyleLbl="node1" presStyleIdx="0" presStyleCnt="1"/>
      <dgm:spPr/>
    </dgm:pt>
    <dgm:pt modelId="{113CAFE1-72E3-4966-9527-FC488B846487}" type="pres">
      <dgm:prSet presAssocID="{B4F247B4-89CE-49C3-9574-B0E9AEED45F7}" presName="theList" presStyleCnt="0"/>
      <dgm:spPr/>
    </dgm:pt>
    <dgm:pt modelId="{B71B43E5-CA20-4ACE-B9ED-9FA3FD8A48D6}" type="pres">
      <dgm:prSet presAssocID="{73D25BA9-0A63-4BDD-86EB-2E7C0E00473B}" presName="aNode" presStyleLbl="fgAcc1" presStyleIdx="0" presStyleCnt="5">
        <dgm:presLayoutVars>
          <dgm:bulletEnabled val="1"/>
        </dgm:presLayoutVars>
      </dgm:prSet>
      <dgm:spPr/>
    </dgm:pt>
    <dgm:pt modelId="{DC01F497-A1EA-4AC7-970F-5B23FBD5AA41}" type="pres">
      <dgm:prSet presAssocID="{73D25BA9-0A63-4BDD-86EB-2E7C0E00473B}" presName="aSpace" presStyleCnt="0"/>
      <dgm:spPr/>
    </dgm:pt>
    <dgm:pt modelId="{759233DF-18F4-4A27-83E5-B23B346C15C1}" type="pres">
      <dgm:prSet presAssocID="{DD06CC54-4110-4983-92EB-DC8911B4D227}" presName="aNode" presStyleLbl="fgAcc1" presStyleIdx="1" presStyleCnt="5">
        <dgm:presLayoutVars>
          <dgm:bulletEnabled val="1"/>
        </dgm:presLayoutVars>
      </dgm:prSet>
      <dgm:spPr/>
    </dgm:pt>
    <dgm:pt modelId="{72DE8E2C-9D98-4B31-A27B-702BC49CE382}" type="pres">
      <dgm:prSet presAssocID="{DD06CC54-4110-4983-92EB-DC8911B4D227}" presName="aSpace" presStyleCnt="0"/>
      <dgm:spPr/>
    </dgm:pt>
    <dgm:pt modelId="{D8D6E639-6286-422A-B0F3-B1FB9FA5C9D7}" type="pres">
      <dgm:prSet presAssocID="{928CFC58-70F4-462E-BA15-3D0F18ED6437}" presName="aNode" presStyleLbl="fgAcc1" presStyleIdx="2" presStyleCnt="5">
        <dgm:presLayoutVars>
          <dgm:bulletEnabled val="1"/>
        </dgm:presLayoutVars>
      </dgm:prSet>
      <dgm:spPr/>
    </dgm:pt>
    <dgm:pt modelId="{A892C4D1-E364-4245-8BA8-06A710F2F79B}" type="pres">
      <dgm:prSet presAssocID="{928CFC58-70F4-462E-BA15-3D0F18ED6437}" presName="aSpace" presStyleCnt="0"/>
      <dgm:spPr/>
    </dgm:pt>
    <dgm:pt modelId="{6B0084BC-3CA4-462D-A4BD-E35BF4189863}" type="pres">
      <dgm:prSet presAssocID="{18737CF9-EA51-4DA9-8065-35462CB3B5CE}" presName="aNode" presStyleLbl="fgAcc1" presStyleIdx="3" presStyleCnt="5">
        <dgm:presLayoutVars>
          <dgm:bulletEnabled val="1"/>
        </dgm:presLayoutVars>
      </dgm:prSet>
      <dgm:spPr/>
    </dgm:pt>
    <dgm:pt modelId="{80582E1A-F1C2-40BD-94F9-9102A1BD5BA1}" type="pres">
      <dgm:prSet presAssocID="{18737CF9-EA51-4DA9-8065-35462CB3B5CE}" presName="aSpace" presStyleCnt="0"/>
      <dgm:spPr/>
    </dgm:pt>
    <dgm:pt modelId="{F155D9B6-A2FE-4C15-9C40-ADC98BDE9424}" type="pres">
      <dgm:prSet presAssocID="{5AD3F1DA-C098-4B89-A5D6-12468160E02D}" presName="aNode" presStyleLbl="fgAcc1" presStyleIdx="4" presStyleCnt="5">
        <dgm:presLayoutVars>
          <dgm:bulletEnabled val="1"/>
        </dgm:presLayoutVars>
      </dgm:prSet>
      <dgm:spPr/>
    </dgm:pt>
    <dgm:pt modelId="{A2587446-AA88-4C8F-964C-1E0B6A8444F9}" type="pres">
      <dgm:prSet presAssocID="{5AD3F1DA-C098-4B89-A5D6-12468160E02D}" presName="aSpace" presStyleCnt="0"/>
      <dgm:spPr/>
    </dgm:pt>
  </dgm:ptLst>
  <dgm:cxnLst>
    <dgm:cxn modelId="{FC842800-263F-4024-A5A6-3FB02F5FA282}" type="presOf" srcId="{5AD3F1DA-C098-4B89-A5D6-12468160E02D}" destId="{F155D9B6-A2FE-4C15-9C40-ADC98BDE9424}" srcOrd="0" destOrd="0" presId="urn:microsoft.com/office/officeart/2005/8/layout/pyramid2"/>
    <dgm:cxn modelId="{A1262722-D41C-43A9-B8B6-779BB5C26603}" type="presOf" srcId="{928CFC58-70F4-462E-BA15-3D0F18ED6437}" destId="{D8D6E639-6286-422A-B0F3-B1FB9FA5C9D7}" srcOrd="0" destOrd="0" presId="urn:microsoft.com/office/officeart/2005/8/layout/pyramid2"/>
    <dgm:cxn modelId="{B229AA25-A070-47D7-9325-E0B972FB1EFC}" srcId="{B4F247B4-89CE-49C3-9574-B0E9AEED45F7}" destId="{73D25BA9-0A63-4BDD-86EB-2E7C0E00473B}" srcOrd="0" destOrd="0" parTransId="{6B0281C9-46E1-496F-B5E0-40B69D6A6098}" sibTransId="{7E36263B-3B42-40FE-821F-776C3816DA59}"/>
    <dgm:cxn modelId="{6B31BD37-0D45-4EF7-B13F-0471E9C96E84}" srcId="{B4F247B4-89CE-49C3-9574-B0E9AEED45F7}" destId="{DD06CC54-4110-4983-92EB-DC8911B4D227}" srcOrd="1" destOrd="0" parTransId="{7B1B0E17-7CF4-42D9-8069-5F4FE59A2971}" sibTransId="{F7BF3207-2CD6-4284-A4FB-3947C1D252E2}"/>
    <dgm:cxn modelId="{1236085C-242E-47BB-81F8-9B08692E6323}" type="presOf" srcId="{DD06CC54-4110-4983-92EB-DC8911B4D227}" destId="{759233DF-18F4-4A27-83E5-B23B346C15C1}" srcOrd="0" destOrd="0" presId="urn:microsoft.com/office/officeart/2005/8/layout/pyramid2"/>
    <dgm:cxn modelId="{A55ABC4B-83CB-46F0-BAED-44FCFDFFB604}" type="presOf" srcId="{73D25BA9-0A63-4BDD-86EB-2E7C0E00473B}" destId="{B71B43E5-CA20-4ACE-B9ED-9FA3FD8A48D6}" srcOrd="0" destOrd="0" presId="urn:microsoft.com/office/officeart/2005/8/layout/pyramid2"/>
    <dgm:cxn modelId="{FEF3B450-CBD3-4B21-96CD-5AFE81E6D9FE}" type="presOf" srcId="{18737CF9-EA51-4DA9-8065-35462CB3B5CE}" destId="{6B0084BC-3CA4-462D-A4BD-E35BF4189863}" srcOrd="0" destOrd="0" presId="urn:microsoft.com/office/officeart/2005/8/layout/pyramid2"/>
    <dgm:cxn modelId="{C9BBF278-5F37-4475-B2F1-A22326E214DE}" srcId="{B4F247B4-89CE-49C3-9574-B0E9AEED45F7}" destId="{928CFC58-70F4-462E-BA15-3D0F18ED6437}" srcOrd="2" destOrd="0" parTransId="{CD207FE1-D8E8-4694-8418-A13CEC6D2FA9}" sibTransId="{F4A5E06C-ACD2-4DAD-AC38-27ECBDB4AD27}"/>
    <dgm:cxn modelId="{42E2AEBA-72E9-401B-8B74-9FA51D19AEA2}" type="presOf" srcId="{B4F247B4-89CE-49C3-9574-B0E9AEED45F7}" destId="{E235396E-6F43-4F64-A01F-E7DC98B4A6BE}" srcOrd="0" destOrd="0" presId="urn:microsoft.com/office/officeart/2005/8/layout/pyramid2"/>
    <dgm:cxn modelId="{E42A52E9-BE61-4C44-BD0D-F20D9373D1DE}" srcId="{B4F247B4-89CE-49C3-9574-B0E9AEED45F7}" destId="{18737CF9-EA51-4DA9-8065-35462CB3B5CE}" srcOrd="3" destOrd="0" parTransId="{2BD2CE94-729A-4AAE-96F7-F47674AEAF34}" sibTransId="{324917FA-582E-4E8E-9063-8A87C6A31DDB}"/>
    <dgm:cxn modelId="{53E94BED-3EAB-4F2A-87FF-F39BA8C87174}" srcId="{B4F247B4-89CE-49C3-9574-B0E9AEED45F7}" destId="{5AD3F1DA-C098-4B89-A5D6-12468160E02D}" srcOrd="4" destOrd="0" parTransId="{91F7B79B-024F-41C0-A7F3-9F19BB0431F9}" sibTransId="{DE72B434-9495-41C3-97C3-5090B2AD6571}"/>
    <dgm:cxn modelId="{4D8CDE9C-1171-4C71-A5C3-BCFF68EBB376}" type="presParOf" srcId="{E235396E-6F43-4F64-A01F-E7DC98B4A6BE}" destId="{BEAE3364-9986-4472-BED4-514BA0FEEEFD}" srcOrd="0" destOrd="0" presId="urn:microsoft.com/office/officeart/2005/8/layout/pyramid2"/>
    <dgm:cxn modelId="{3FA73F56-A19B-499D-AC01-EF181F354E09}" type="presParOf" srcId="{E235396E-6F43-4F64-A01F-E7DC98B4A6BE}" destId="{113CAFE1-72E3-4966-9527-FC488B846487}" srcOrd="1" destOrd="0" presId="urn:microsoft.com/office/officeart/2005/8/layout/pyramid2"/>
    <dgm:cxn modelId="{06D2C327-FC4B-4E65-AD7D-6DB3A8E3C9D0}" type="presParOf" srcId="{113CAFE1-72E3-4966-9527-FC488B846487}" destId="{B71B43E5-CA20-4ACE-B9ED-9FA3FD8A48D6}" srcOrd="0" destOrd="0" presId="urn:microsoft.com/office/officeart/2005/8/layout/pyramid2"/>
    <dgm:cxn modelId="{4702DC4A-4715-4198-8E61-27A35870F9C1}" type="presParOf" srcId="{113CAFE1-72E3-4966-9527-FC488B846487}" destId="{DC01F497-A1EA-4AC7-970F-5B23FBD5AA41}" srcOrd="1" destOrd="0" presId="urn:microsoft.com/office/officeart/2005/8/layout/pyramid2"/>
    <dgm:cxn modelId="{707AB84B-6913-4205-9780-34F1F8BC97C7}" type="presParOf" srcId="{113CAFE1-72E3-4966-9527-FC488B846487}" destId="{759233DF-18F4-4A27-83E5-B23B346C15C1}" srcOrd="2" destOrd="0" presId="urn:microsoft.com/office/officeart/2005/8/layout/pyramid2"/>
    <dgm:cxn modelId="{83D2795A-E8DC-43AF-91EF-9158F1035626}" type="presParOf" srcId="{113CAFE1-72E3-4966-9527-FC488B846487}" destId="{72DE8E2C-9D98-4B31-A27B-702BC49CE382}" srcOrd="3" destOrd="0" presId="urn:microsoft.com/office/officeart/2005/8/layout/pyramid2"/>
    <dgm:cxn modelId="{72224C79-E964-4026-BE4B-3C2EE5BE7644}" type="presParOf" srcId="{113CAFE1-72E3-4966-9527-FC488B846487}" destId="{D8D6E639-6286-422A-B0F3-B1FB9FA5C9D7}" srcOrd="4" destOrd="0" presId="urn:microsoft.com/office/officeart/2005/8/layout/pyramid2"/>
    <dgm:cxn modelId="{5E502F5B-9C92-4038-B61E-79BCF9198D94}" type="presParOf" srcId="{113CAFE1-72E3-4966-9527-FC488B846487}" destId="{A892C4D1-E364-4245-8BA8-06A710F2F79B}" srcOrd="5" destOrd="0" presId="urn:microsoft.com/office/officeart/2005/8/layout/pyramid2"/>
    <dgm:cxn modelId="{D100D3CB-9180-4002-BBB8-902D9E474D9E}" type="presParOf" srcId="{113CAFE1-72E3-4966-9527-FC488B846487}" destId="{6B0084BC-3CA4-462D-A4BD-E35BF4189863}" srcOrd="6" destOrd="0" presId="urn:microsoft.com/office/officeart/2005/8/layout/pyramid2"/>
    <dgm:cxn modelId="{83E8D172-5C22-462A-907D-1E0EA91328D3}" type="presParOf" srcId="{113CAFE1-72E3-4966-9527-FC488B846487}" destId="{80582E1A-F1C2-40BD-94F9-9102A1BD5BA1}" srcOrd="7" destOrd="0" presId="urn:microsoft.com/office/officeart/2005/8/layout/pyramid2"/>
    <dgm:cxn modelId="{B27D259B-E99C-4F24-BE2F-B36CC5E4D6E0}" type="presParOf" srcId="{113CAFE1-72E3-4966-9527-FC488B846487}" destId="{F155D9B6-A2FE-4C15-9C40-ADC98BDE9424}" srcOrd="8" destOrd="0" presId="urn:microsoft.com/office/officeart/2005/8/layout/pyramid2"/>
    <dgm:cxn modelId="{36A59012-8CC5-4173-A715-319909F0DBBA}" type="presParOf" srcId="{113CAFE1-72E3-4966-9527-FC488B846487}" destId="{A2587446-AA88-4C8F-964C-1E0B6A8444F9}"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A2D7F6-4A25-4674-9B79-67F87FD76BBB}" type="doc">
      <dgm:prSet loTypeId="urn:microsoft.com/office/officeart/2005/8/layout/hProcess9" loCatId="process" qsTypeId="urn:microsoft.com/office/officeart/2005/8/quickstyle/simple1" qsCatId="simple" csTypeId="urn:microsoft.com/office/officeart/2005/8/colors/accent1_2" csCatId="accent1" phldr="1"/>
      <dgm:spPr/>
    </dgm:pt>
    <dgm:pt modelId="{93F57C8D-E00F-4824-A042-78C0590C4843}">
      <dgm:prSet phldrT="[Text]"/>
      <dgm:spPr/>
      <dgm:t>
        <a:bodyPr/>
        <a:lstStyle/>
        <a:p>
          <a:r>
            <a:rPr lang="en-US"/>
            <a:t>Connection</a:t>
          </a:r>
        </a:p>
      </dgm:t>
    </dgm:pt>
    <dgm:pt modelId="{84BCAA2C-E818-4362-BFC9-6EAA231B766B}" type="parTrans" cxnId="{1F44F772-A81B-402C-A4B5-05E8DF16B818}">
      <dgm:prSet/>
      <dgm:spPr/>
      <dgm:t>
        <a:bodyPr/>
        <a:lstStyle/>
        <a:p>
          <a:endParaRPr lang="en-US"/>
        </a:p>
      </dgm:t>
    </dgm:pt>
    <dgm:pt modelId="{33F728D4-2606-436E-AF16-C1FD1F779A83}" type="sibTrans" cxnId="{1F44F772-A81B-402C-A4B5-05E8DF16B818}">
      <dgm:prSet/>
      <dgm:spPr/>
      <dgm:t>
        <a:bodyPr/>
        <a:lstStyle/>
        <a:p>
          <a:endParaRPr lang="en-US"/>
        </a:p>
      </dgm:t>
    </dgm:pt>
    <dgm:pt modelId="{6526301E-2973-4B8A-8AD5-21DE485DD673}">
      <dgm:prSet phldrT="[Text]"/>
      <dgm:spPr/>
      <dgm:t>
        <a:bodyPr/>
        <a:lstStyle/>
        <a:p>
          <a:r>
            <a:rPr lang="en-US"/>
            <a:t>Consideration</a:t>
          </a:r>
        </a:p>
      </dgm:t>
    </dgm:pt>
    <dgm:pt modelId="{BC482AE7-8BC8-4F7E-9FE5-D007FB16821C}" type="parTrans" cxnId="{3B8C6737-73EC-41CF-9683-ECE24DF192B6}">
      <dgm:prSet/>
      <dgm:spPr/>
      <dgm:t>
        <a:bodyPr/>
        <a:lstStyle/>
        <a:p>
          <a:endParaRPr lang="en-US"/>
        </a:p>
      </dgm:t>
    </dgm:pt>
    <dgm:pt modelId="{8BB5E9CB-7ECA-440A-8F28-30531A0A1534}" type="sibTrans" cxnId="{3B8C6737-73EC-41CF-9683-ECE24DF192B6}">
      <dgm:prSet/>
      <dgm:spPr/>
      <dgm:t>
        <a:bodyPr/>
        <a:lstStyle/>
        <a:p>
          <a:endParaRPr lang="en-US"/>
        </a:p>
      </dgm:t>
    </dgm:pt>
    <dgm:pt modelId="{FD2143F8-ABEB-4E57-92ED-87FC3D66B19B}">
      <dgm:prSet phldrT="[Text]"/>
      <dgm:spPr/>
      <dgm:t>
        <a:bodyPr/>
        <a:lstStyle/>
        <a:p>
          <a:r>
            <a:rPr lang="en-US"/>
            <a:t>Conversion</a:t>
          </a:r>
        </a:p>
      </dgm:t>
    </dgm:pt>
    <dgm:pt modelId="{90CF23E7-A530-4FD1-9626-326DEEBC4E7B}" type="parTrans" cxnId="{8F49F778-A774-45E8-9B37-F0A346151664}">
      <dgm:prSet/>
      <dgm:spPr/>
      <dgm:t>
        <a:bodyPr/>
        <a:lstStyle/>
        <a:p>
          <a:endParaRPr lang="en-US"/>
        </a:p>
      </dgm:t>
    </dgm:pt>
    <dgm:pt modelId="{5E23A670-F59E-4062-B28C-6558EFBA8C75}" type="sibTrans" cxnId="{8F49F778-A774-45E8-9B37-F0A346151664}">
      <dgm:prSet/>
      <dgm:spPr/>
      <dgm:t>
        <a:bodyPr/>
        <a:lstStyle/>
        <a:p>
          <a:endParaRPr lang="en-US"/>
        </a:p>
      </dgm:t>
    </dgm:pt>
    <dgm:pt modelId="{4B3B0C31-6484-4CBC-8CE9-A126EC225AD3}">
      <dgm:prSet phldrT="[Text]"/>
      <dgm:spPr/>
      <dgm:t>
        <a:bodyPr/>
        <a:lstStyle/>
        <a:p>
          <a:r>
            <a:rPr lang="en-US"/>
            <a:t>Continuation</a:t>
          </a:r>
        </a:p>
      </dgm:t>
    </dgm:pt>
    <dgm:pt modelId="{08E95E50-72D5-4333-B317-811C14B010F6}" type="parTrans" cxnId="{6EE26B39-CA44-490E-95AF-23804474C5C7}">
      <dgm:prSet/>
      <dgm:spPr/>
      <dgm:t>
        <a:bodyPr/>
        <a:lstStyle/>
        <a:p>
          <a:endParaRPr lang="en-US"/>
        </a:p>
      </dgm:t>
    </dgm:pt>
    <dgm:pt modelId="{7F96D6C5-AEF8-4241-95A1-C9EBD760D3ED}" type="sibTrans" cxnId="{6EE26B39-CA44-490E-95AF-23804474C5C7}">
      <dgm:prSet/>
      <dgm:spPr/>
      <dgm:t>
        <a:bodyPr/>
        <a:lstStyle/>
        <a:p>
          <a:endParaRPr lang="en-US"/>
        </a:p>
      </dgm:t>
    </dgm:pt>
    <dgm:pt modelId="{5965DDC2-6886-4A46-A63E-962D44A4C9B0}" type="pres">
      <dgm:prSet presAssocID="{D4A2D7F6-4A25-4674-9B79-67F87FD76BBB}" presName="CompostProcess" presStyleCnt="0">
        <dgm:presLayoutVars>
          <dgm:dir/>
          <dgm:resizeHandles val="exact"/>
        </dgm:presLayoutVars>
      </dgm:prSet>
      <dgm:spPr/>
    </dgm:pt>
    <dgm:pt modelId="{FE32C03A-45F1-487B-83ED-39787C5088A9}" type="pres">
      <dgm:prSet presAssocID="{D4A2D7F6-4A25-4674-9B79-67F87FD76BBB}" presName="arrow" presStyleLbl="bgShp" presStyleIdx="0" presStyleCnt="1" custScaleX="117647"/>
      <dgm:spPr/>
    </dgm:pt>
    <dgm:pt modelId="{060600A9-74BB-4CD7-98A6-DDE89A90A295}" type="pres">
      <dgm:prSet presAssocID="{D4A2D7F6-4A25-4674-9B79-67F87FD76BBB}" presName="linearProcess" presStyleCnt="0"/>
      <dgm:spPr/>
    </dgm:pt>
    <dgm:pt modelId="{4E333DF4-6DC7-4DF1-BCAA-FFBDB6F6FF8D}" type="pres">
      <dgm:prSet presAssocID="{93F57C8D-E00F-4824-A042-78C0590C4843}" presName="textNode" presStyleLbl="node1" presStyleIdx="0" presStyleCnt="4">
        <dgm:presLayoutVars>
          <dgm:bulletEnabled val="1"/>
        </dgm:presLayoutVars>
      </dgm:prSet>
      <dgm:spPr/>
    </dgm:pt>
    <dgm:pt modelId="{2542DECB-80A7-480C-94F8-84099E7DAF12}" type="pres">
      <dgm:prSet presAssocID="{33F728D4-2606-436E-AF16-C1FD1F779A83}" presName="sibTrans" presStyleCnt="0"/>
      <dgm:spPr/>
    </dgm:pt>
    <dgm:pt modelId="{12B18D74-78F2-45E4-9D0E-89048A04088B}" type="pres">
      <dgm:prSet presAssocID="{6526301E-2973-4B8A-8AD5-21DE485DD673}" presName="textNode" presStyleLbl="node1" presStyleIdx="1" presStyleCnt="4">
        <dgm:presLayoutVars>
          <dgm:bulletEnabled val="1"/>
        </dgm:presLayoutVars>
      </dgm:prSet>
      <dgm:spPr/>
    </dgm:pt>
    <dgm:pt modelId="{766A11D4-FD8A-4747-B23A-EB0D997D05DD}" type="pres">
      <dgm:prSet presAssocID="{8BB5E9CB-7ECA-440A-8F28-30531A0A1534}" presName="sibTrans" presStyleCnt="0"/>
      <dgm:spPr/>
    </dgm:pt>
    <dgm:pt modelId="{7EA7E889-1B68-4B51-BB70-2F1015F9B211}" type="pres">
      <dgm:prSet presAssocID="{FD2143F8-ABEB-4E57-92ED-87FC3D66B19B}" presName="textNode" presStyleLbl="node1" presStyleIdx="2" presStyleCnt="4" custLinFactNeighborX="16290">
        <dgm:presLayoutVars>
          <dgm:bulletEnabled val="1"/>
        </dgm:presLayoutVars>
      </dgm:prSet>
      <dgm:spPr/>
    </dgm:pt>
    <dgm:pt modelId="{EBFA6C6F-E611-4EAF-97B4-EBE11AF6C00F}" type="pres">
      <dgm:prSet presAssocID="{5E23A670-F59E-4062-B28C-6558EFBA8C75}" presName="sibTrans" presStyleCnt="0"/>
      <dgm:spPr/>
    </dgm:pt>
    <dgm:pt modelId="{EC15E70F-EE22-4295-8AD8-DAA652B35701}" type="pres">
      <dgm:prSet presAssocID="{4B3B0C31-6484-4CBC-8CE9-A126EC225AD3}" presName="textNode" presStyleLbl="node1" presStyleIdx="3" presStyleCnt="4">
        <dgm:presLayoutVars>
          <dgm:bulletEnabled val="1"/>
        </dgm:presLayoutVars>
      </dgm:prSet>
      <dgm:spPr/>
    </dgm:pt>
  </dgm:ptLst>
  <dgm:cxnLst>
    <dgm:cxn modelId="{3B8C6737-73EC-41CF-9683-ECE24DF192B6}" srcId="{D4A2D7F6-4A25-4674-9B79-67F87FD76BBB}" destId="{6526301E-2973-4B8A-8AD5-21DE485DD673}" srcOrd="1" destOrd="0" parTransId="{BC482AE7-8BC8-4F7E-9FE5-D007FB16821C}" sibTransId="{8BB5E9CB-7ECA-440A-8F28-30531A0A1534}"/>
    <dgm:cxn modelId="{6EE26B39-CA44-490E-95AF-23804474C5C7}" srcId="{D4A2D7F6-4A25-4674-9B79-67F87FD76BBB}" destId="{4B3B0C31-6484-4CBC-8CE9-A126EC225AD3}" srcOrd="3" destOrd="0" parTransId="{08E95E50-72D5-4333-B317-811C14B010F6}" sibTransId="{7F96D6C5-AEF8-4241-95A1-C9EBD760D3ED}"/>
    <dgm:cxn modelId="{7CC16441-73E0-4BF5-B1E3-267148E243B2}" type="presOf" srcId="{4B3B0C31-6484-4CBC-8CE9-A126EC225AD3}" destId="{EC15E70F-EE22-4295-8AD8-DAA652B35701}" srcOrd="0" destOrd="0" presId="urn:microsoft.com/office/officeart/2005/8/layout/hProcess9"/>
    <dgm:cxn modelId="{1F44F772-A81B-402C-A4B5-05E8DF16B818}" srcId="{D4A2D7F6-4A25-4674-9B79-67F87FD76BBB}" destId="{93F57C8D-E00F-4824-A042-78C0590C4843}" srcOrd="0" destOrd="0" parTransId="{84BCAA2C-E818-4362-BFC9-6EAA231B766B}" sibTransId="{33F728D4-2606-436E-AF16-C1FD1F779A83}"/>
    <dgm:cxn modelId="{8F49F778-A774-45E8-9B37-F0A346151664}" srcId="{D4A2D7F6-4A25-4674-9B79-67F87FD76BBB}" destId="{FD2143F8-ABEB-4E57-92ED-87FC3D66B19B}" srcOrd="2" destOrd="0" parTransId="{90CF23E7-A530-4FD1-9626-326DEEBC4E7B}" sibTransId="{5E23A670-F59E-4062-B28C-6558EFBA8C75}"/>
    <dgm:cxn modelId="{B0A0D78E-DB23-4439-9EDE-35644E6F53DE}" type="presOf" srcId="{93F57C8D-E00F-4824-A042-78C0590C4843}" destId="{4E333DF4-6DC7-4DF1-BCAA-FFBDB6F6FF8D}" srcOrd="0" destOrd="0" presId="urn:microsoft.com/office/officeart/2005/8/layout/hProcess9"/>
    <dgm:cxn modelId="{780C1392-0711-41FB-BDAC-748BA82C941C}" type="presOf" srcId="{FD2143F8-ABEB-4E57-92ED-87FC3D66B19B}" destId="{7EA7E889-1B68-4B51-BB70-2F1015F9B211}" srcOrd="0" destOrd="0" presId="urn:microsoft.com/office/officeart/2005/8/layout/hProcess9"/>
    <dgm:cxn modelId="{83E5DCE4-E018-4FB0-9287-ED690866C47D}" type="presOf" srcId="{6526301E-2973-4B8A-8AD5-21DE485DD673}" destId="{12B18D74-78F2-45E4-9D0E-89048A04088B}" srcOrd="0" destOrd="0" presId="urn:microsoft.com/office/officeart/2005/8/layout/hProcess9"/>
    <dgm:cxn modelId="{B1F829FF-9AF0-46A1-AF33-5C3512680A9A}" type="presOf" srcId="{D4A2D7F6-4A25-4674-9B79-67F87FD76BBB}" destId="{5965DDC2-6886-4A46-A63E-962D44A4C9B0}" srcOrd="0" destOrd="0" presId="urn:microsoft.com/office/officeart/2005/8/layout/hProcess9"/>
    <dgm:cxn modelId="{6418AA2F-F8F3-4B1D-8076-8D297BB85301}" type="presParOf" srcId="{5965DDC2-6886-4A46-A63E-962D44A4C9B0}" destId="{FE32C03A-45F1-487B-83ED-39787C5088A9}" srcOrd="0" destOrd="0" presId="urn:microsoft.com/office/officeart/2005/8/layout/hProcess9"/>
    <dgm:cxn modelId="{BB552788-8A37-4F96-932C-C8A8E20760A2}" type="presParOf" srcId="{5965DDC2-6886-4A46-A63E-962D44A4C9B0}" destId="{060600A9-74BB-4CD7-98A6-DDE89A90A295}" srcOrd="1" destOrd="0" presId="urn:microsoft.com/office/officeart/2005/8/layout/hProcess9"/>
    <dgm:cxn modelId="{920FA9D1-6243-4DBA-87DC-F6BBB94F7EE3}" type="presParOf" srcId="{060600A9-74BB-4CD7-98A6-DDE89A90A295}" destId="{4E333DF4-6DC7-4DF1-BCAA-FFBDB6F6FF8D}" srcOrd="0" destOrd="0" presId="urn:microsoft.com/office/officeart/2005/8/layout/hProcess9"/>
    <dgm:cxn modelId="{BB7D07C5-6535-470B-AB02-C602D57D15EA}" type="presParOf" srcId="{060600A9-74BB-4CD7-98A6-DDE89A90A295}" destId="{2542DECB-80A7-480C-94F8-84099E7DAF12}" srcOrd="1" destOrd="0" presId="urn:microsoft.com/office/officeart/2005/8/layout/hProcess9"/>
    <dgm:cxn modelId="{57B9077E-226C-437E-83ED-FEAA9067AAF1}" type="presParOf" srcId="{060600A9-74BB-4CD7-98A6-DDE89A90A295}" destId="{12B18D74-78F2-45E4-9D0E-89048A04088B}" srcOrd="2" destOrd="0" presId="urn:microsoft.com/office/officeart/2005/8/layout/hProcess9"/>
    <dgm:cxn modelId="{52922BF0-DEDB-47D3-B2F2-D13849F0AAB1}" type="presParOf" srcId="{060600A9-74BB-4CD7-98A6-DDE89A90A295}" destId="{766A11D4-FD8A-4747-B23A-EB0D997D05DD}" srcOrd="3" destOrd="0" presId="urn:microsoft.com/office/officeart/2005/8/layout/hProcess9"/>
    <dgm:cxn modelId="{67A74593-E15D-4027-B2B4-C4AB815FD2A4}" type="presParOf" srcId="{060600A9-74BB-4CD7-98A6-DDE89A90A295}" destId="{7EA7E889-1B68-4B51-BB70-2F1015F9B211}" srcOrd="4" destOrd="0" presId="urn:microsoft.com/office/officeart/2005/8/layout/hProcess9"/>
    <dgm:cxn modelId="{E95CED25-7102-4AFA-B44E-9D22233D3260}" type="presParOf" srcId="{060600A9-74BB-4CD7-98A6-DDE89A90A295}" destId="{EBFA6C6F-E611-4EAF-97B4-EBE11AF6C00F}" srcOrd="5" destOrd="0" presId="urn:microsoft.com/office/officeart/2005/8/layout/hProcess9"/>
    <dgm:cxn modelId="{A6FF2BFC-1B6F-4653-9EC7-20AE3768620D}" type="presParOf" srcId="{060600A9-74BB-4CD7-98A6-DDE89A90A295}" destId="{EC15E70F-EE22-4295-8AD8-DAA652B3570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AE3364-9986-4472-BED4-514BA0FEEEFD}">
      <dsp:nvSpPr>
        <dsp:cNvPr id="0" name=""/>
        <dsp:cNvSpPr/>
      </dsp:nvSpPr>
      <dsp:spPr>
        <a:xfrm>
          <a:off x="0" y="0"/>
          <a:ext cx="4365159" cy="466473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1B43E5-CA20-4ACE-B9ED-9FA3FD8A48D6}">
      <dsp:nvSpPr>
        <dsp:cNvPr id="0" name=""/>
        <dsp:cNvSpPr/>
      </dsp:nvSpPr>
      <dsp:spPr>
        <a:xfrm>
          <a:off x="2182579" y="466929"/>
          <a:ext cx="2837353" cy="66326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Champion</a:t>
          </a:r>
        </a:p>
      </dsp:txBody>
      <dsp:txXfrm>
        <a:off x="2214957" y="499307"/>
        <a:ext cx="2772597" cy="598511"/>
      </dsp:txXfrm>
    </dsp:sp>
    <dsp:sp modelId="{759233DF-18F4-4A27-83E5-B23B346C15C1}">
      <dsp:nvSpPr>
        <dsp:cNvPr id="0" name=""/>
        <dsp:cNvSpPr/>
      </dsp:nvSpPr>
      <dsp:spPr>
        <a:xfrm>
          <a:off x="2182579" y="1213105"/>
          <a:ext cx="2837353" cy="66326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Sponsor</a:t>
          </a:r>
        </a:p>
      </dsp:txBody>
      <dsp:txXfrm>
        <a:off x="2214957" y="1245483"/>
        <a:ext cx="2772597" cy="598511"/>
      </dsp:txXfrm>
    </dsp:sp>
    <dsp:sp modelId="{D8D6E639-6286-422A-B0F3-B1FB9FA5C9D7}">
      <dsp:nvSpPr>
        <dsp:cNvPr id="0" name=""/>
        <dsp:cNvSpPr/>
      </dsp:nvSpPr>
      <dsp:spPr>
        <a:xfrm>
          <a:off x="2182579" y="1959281"/>
          <a:ext cx="2837353" cy="66326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Partner</a:t>
          </a:r>
        </a:p>
      </dsp:txBody>
      <dsp:txXfrm>
        <a:off x="2214957" y="1991659"/>
        <a:ext cx="2772597" cy="598511"/>
      </dsp:txXfrm>
    </dsp:sp>
    <dsp:sp modelId="{6B0084BC-3CA4-462D-A4BD-E35BF4189863}">
      <dsp:nvSpPr>
        <dsp:cNvPr id="0" name=""/>
        <dsp:cNvSpPr/>
      </dsp:nvSpPr>
      <dsp:spPr>
        <a:xfrm>
          <a:off x="2182579" y="2705457"/>
          <a:ext cx="2837353" cy="66326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Friend</a:t>
          </a:r>
        </a:p>
      </dsp:txBody>
      <dsp:txXfrm>
        <a:off x="2214957" y="2737835"/>
        <a:ext cx="2772597" cy="598511"/>
      </dsp:txXfrm>
    </dsp:sp>
    <dsp:sp modelId="{F155D9B6-A2FE-4C15-9C40-ADC98BDE9424}">
      <dsp:nvSpPr>
        <dsp:cNvPr id="0" name=""/>
        <dsp:cNvSpPr/>
      </dsp:nvSpPr>
      <dsp:spPr>
        <a:xfrm>
          <a:off x="2182579" y="3451633"/>
          <a:ext cx="2837353" cy="66326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Customer</a:t>
          </a:r>
        </a:p>
      </dsp:txBody>
      <dsp:txXfrm>
        <a:off x="2214957" y="3484011"/>
        <a:ext cx="2772597" cy="598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2C03A-45F1-487B-83ED-39787C5088A9}">
      <dsp:nvSpPr>
        <dsp:cNvPr id="0" name=""/>
        <dsp:cNvSpPr/>
      </dsp:nvSpPr>
      <dsp:spPr>
        <a:xfrm>
          <a:off x="2" y="0"/>
          <a:ext cx="8425564" cy="406400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333DF4-6DC7-4DF1-BCAA-FFBDB6F6FF8D}">
      <dsp:nvSpPr>
        <dsp:cNvPr id="0" name=""/>
        <dsp:cNvSpPr/>
      </dsp:nvSpPr>
      <dsp:spPr>
        <a:xfrm>
          <a:off x="2678" y="1219200"/>
          <a:ext cx="1988728"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Connection</a:t>
          </a:r>
        </a:p>
      </dsp:txBody>
      <dsp:txXfrm>
        <a:off x="82033" y="1298555"/>
        <a:ext cx="1830018" cy="1466890"/>
      </dsp:txXfrm>
    </dsp:sp>
    <dsp:sp modelId="{12B18D74-78F2-45E4-9D0E-89048A04088B}">
      <dsp:nvSpPr>
        <dsp:cNvPr id="0" name=""/>
        <dsp:cNvSpPr/>
      </dsp:nvSpPr>
      <dsp:spPr>
        <a:xfrm>
          <a:off x="2146506" y="1219200"/>
          <a:ext cx="1988728"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Consideration</a:t>
          </a:r>
        </a:p>
      </dsp:txBody>
      <dsp:txXfrm>
        <a:off x="2225861" y="1298555"/>
        <a:ext cx="1830018" cy="1466890"/>
      </dsp:txXfrm>
    </dsp:sp>
    <dsp:sp modelId="{7EA7E889-1B68-4B51-BB70-2F1015F9B211}">
      <dsp:nvSpPr>
        <dsp:cNvPr id="0" name=""/>
        <dsp:cNvSpPr/>
      </dsp:nvSpPr>
      <dsp:spPr>
        <a:xfrm>
          <a:off x="4315600" y="1219200"/>
          <a:ext cx="1988728"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Conversion</a:t>
          </a:r>
        </a:p>
      </dsp:txBody>
      <dsp:txXfrm>
        <a:off x="4394955" y="1298555"/>
        <a:ext cx="1830018" cy="1466890"/>
      </dsp:txXfrm>
    </dsp:sp>
    <dsp:sp modelId="{EC15E70F-EE22-4295-8AD8-DAA652B35701}">
      <dsp:nvSpPr>
        <dsp:cNvPr id="0" name=""/>
        <dsp:cNvSpPr/>
      </dsp:nvSpPr>
      <dsp:spPr>
        <a:xfrm>
          <a:off x="6434161" y="1219200"/>
          <a:ext cx="1988728" cy="162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a:t>Continuation</a:t>
          </a:r>
        </a:p>
      </dsp:txBody>
      <dsp:txXfrm>
        <a:off x="6513516" y="1298555"/>
        <a:ext cx="1830018" cy="146689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idx="1"/>
          </p:nvPr>
        </p:nvSpPr>
        <p:spPr>
          <a:xfrm>
            <a:off x="3977531" y="0"/>
            <a:ext cx="3043979" cy="467363"/>
          </a:xfrm>
          <a:prstGeom prst="rect">
            <a:avLst/>
          </a:prstGeom>
        </p:spPr>
        <p:txBody>
          <a:bodyPr vert="horz" lIns="91577" tIns="45789" rIns="91577" bIns="45789" rtlCol="0"/>
          <a:lstStyle>
            <a:lvl1pPr algn="r">
              <a:defRPr sz="1200"/>
            </a:lvl1pPr>
          </a:lstStyle>
          <a:p>
            <a:fld id="{64A75D7E-7FCD-4B53-9E30-3D9442B2C5E0}" type="datetimeFigureOut">
              <a:rPr lang="en-US" smtClean="0"/>
              <a:t>2/28/2024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577" tIns="45789" rIns="91577" bIns="45789" rtlCol="0" anchor="ctr"/>
          <a:lstStyle/>
          <a:p>
            <a:endParaRPr lang="en-US"/>
          </a:p>
        </p:txBody>
      </p:sp>
      <p:sp>
        <p:nvSpPr>
          <p:cNvPr id="5" name="Notes Placeholder 4"/>
          <p:cNvSpPr>
            <a:spLocks noGrp="1"/>
          </p:cNvSpPr>
          <p:nvPr>
            <p:ph type="body" sz="quarter" idx="3"/>
          </p:nvPr>
        </p:nvSpPr>
        <p:spPr>
          <a:xfrm>
            <a:off x="702946" y="4479687"/>
            <a:ext cx="5617208" cy="3665776"/>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7" name="Slide Number Placeholder 6"/>
          <p:cNvSpPr>
            <a:spLocks noGrp="1"/>
          </p:cNvSpPr>
          <p:nvPr>
            <p:ph type="sldNum" sz="quarter" idx="5"/>
          </p:nvPr>
        </p:nvSpPr>
        <p:spPr>
          <a:xfrm>
            <a:off x="3977531" y="8841738"/>
            <a:ext cx="3043979" cy="467363"/>
          </a:xfrm>
          <a:prstGeom prst="rect">
            <a:avLst/>
          </a:prstGeom>
        </p:spPr>
        <p:txBody>
          <a:bodyPr vert="horz" lIns="91577" tIns="45789" rIns="91577" bIns="45789" rtlCol="0" anchor="b"/>
          <a:lstStyle>
            <a:lvl1pPr algn="r">
              <a:defRPr sz="1200"/>
            </a:lvl1pPr>
          </a:lstStyle>
          <a:p>
            <a:fld id="{D2574615-D7C5-4A0C-AD31-0AD29DCB4C73}" type="slidenum">
              <a:rPr lang="en-US" smtClean="0"/>
              <a:t>‹#›</a:t>
            </a:fld>
            <a:endParaRPr lang="en-US"/>
          </a:p>
        </p:txBody>
      </p:sp>
    </p:spTree>
    <p:extLst>
      <p:ext uri="{BB962C8B-B14F-4D97-AF65-F5344CB8AC3E}">
        <p14:creationId xmlns:p14="http://schemas.microsoft.com/office/powerpoint/2010/main" val="1604492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1</a:t>
            </a:fld>
            <a:endParaRPr lang="en-US"/>
          </a:p>
        </p:txBody>
      </p:sp>
    </p:spTree>
    <p:extLst>
      <p:ext uri="{BB962C8B-B14F-4D97-AF65-F5344CB8AC3E}">
        <p14:creationId xmlns:p14="http://schemas.microsoft.com/office/powerpoint/2010/main" val="1486434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10</a:t>
            </a:fld>
            <a:endParaRPr lang="en-US"/>
          </a:p>
        </p:txBody>
      </p:sp>
    </p:spTree>
    <p:extLst>
      <p:ext uri="{BB962C8B-B14F-4D97-AF65-F5344CB8AC3E}">
        <p14:creationId xmlns:p14="http://schemas.microsoft.com/office/powerpoint/2010/main" val="1081646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Where in Hawaii can one raise awareness? There is a chamber…are there more locally oriented business/community groups? What are some other ways you’re currently raising awareness</a:t>
            </a:r>
          </a:p>
        </p:txBody>
      </p:sp>
      <p:sp>
        <p:nvSpPr>
          <p:cNvPr id="4" name="Slide Number Placeholder 3"/>
          <p:cNvSpPr>
            <a:spLocks noGrp="1"/>
          </p:cNvSpPr>
          <p:nvPr>
            <p:ph type="sldNum" sz="quarter" idx="5"/>
          </p:nvPr>
        </p:nvSpPr>
        <p:spPr/>
        <p:txBody>
          <a:bodyPr/>
          <a:lstStyle/>
          <a:p>
            <a:fld id="{D2574615-D7C5-4A0C-AD31-0AD29DCB4C73}" type="slidenum">
              <a:rPr lang="en-US" smtClean="0"/>
              <a:t>11</a:t>
            </a:fld>
            <a:endParaRPr lang="en-US"/>
          </a:p>
        </p:txBody>
      </p:sp>
    </p:spTree>
    <p:extLst>
      <p:ext uri="{BB962C8B-B14F-4D97-AF65-F5344CB8AC3E}">
        <p14:creationId xmlns:p14="http://schemas.microsoft.com/office/powerpoint/2010/main" val="344408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to an event/activity/info session</a:t>
            </a:r>
          </a:p>
          <a:p>
            <a:r>
              <a:rPr lang="en-US" dirty="0"/>
              <a:t>Host a career exploration activity</a:t>
            </a:r>
          </a:p>
          <a:p>
            <a:r>
              <a:rPr lang="en-US" dirty="0"/>
              <a:t>Host a worksite tour</a:t>
            </a:r>
          </a:p>
          <a:p>
            <a:r>
              <a:rPr lang="en-US" dirty="0"/>
              <a:t>Host work trial</a:t>
            </a:r>
          </a:p>
          <a:p>
            <a:r>
              <a:rPr lang="en-US" dirty="0"/>
              <a:t>Host an intern for short working period</a:t>
            </a:r>
          </a:p>
          <a:p>
            <a:r>
              <a:rPr lang="en-US" dirty="0"/>
              <a:t>Joining a job club to share career/professional experience</a:t>
            </a:r>
          </a:p>
          <a:p>
            <a:r>
              <a:rPr lang="en-US" dirty="0"/>
              <a:t>Become a mentor for a job seeker</a:t>
            </a:r>
          </a:p>
          <a:p>
            <a:r>
              <a:rPr lang="en-US" dirty="0"/>
              <a:t>Conduct mock interviews</a:t>
            </a:r>
          </a:p>
          <a:p>
            <a:r>
              <a:rPr lang="en-US" dirty="0"/>
              <a:t>What other ways can providers, employers, the support system deepen the understanding, see the actual successes, </a:t>
            </a:r>
            <a:r>
              <a:rPr lang="en-US" dirty="0" err="1"/>
              <a:t>etc</a:t>
            </a:r>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12</a:t>
            </a:fld>
            <a:endParaRPr lang="en-US"/>
          </a:p>
        </p:txBody>
      </p:sp>
    </p:spTree>
    <p:extLst>
      <p:ext uri="{BB962C8B-B14F-4D97-AF65-F5344CB8AC3E}">
        <p14:creationId xmlns:p14="http://schemas.microsoft.com/office/powerpoint/2010/main" val="1497104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to see the job </a:t>
            </a:r>
            <a:br>
              <a:rPr lang="en-US" dirty="0"/>
            </a:br>
            <a:r>
              <a:rPr lang="en-US" dirty="0"/>
              <a:t>(smell it, touch it, taste it….)</a:t>
            </a:r>
          </a:p>
          <a:p>
            <a:r>
              <a:rPr lang="en-US" dirty="0"/>
              <a:t>Have to understand ‘pain points’ &amp; challenges</a:t>
            </a:r>
          </a:p>
          <a:p>
            <a:r>
              <a:rPr lang="en-US" dirty="0"/>
              <a:t>Have to create clear path for new employee to be successful  (gap analyses, systematic instruction and fading plan)</a:t>
            </a:r>
          </a:p>
          <a:p>
            <a:r>
              <a:rPr lang="en-US" dirty="0"/>
              <a:t>Negotiation for “win-win”</a:t>
            </a:r>
          </a:p>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13</a:t>
            </a:fld>
            <a:endParaRPr lang="en-US"/>
          </a:p>
        </p:txBody>
      </p:sp>
    </p:spTree>
    <p:extLst>
      <p:ext uri="{BB962C8B-B14F-4D97-AF65-F5344CB8AC3E}">
        <p14:creationId xmlns:p14="http://schemas.microsoft.com/office/powerpoint/2010/main" val="35638235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Celebrate and Recognize</a:t>
            </a:r>
          </a:p>
          <a:p>
            <a:pPr lvl="1"/>
            <a:r>
              <a:rPr lang="en-US" sz="1800" dirty="0"/>
              <a:t>NDEAM events and activities</a:t>
            </a:r>
          </a:p>
          <a:p>
            <a:pPr lvl="1"/>
            <a:r>
              <a:rPr lang="en-US" sz="1800" dirty="0"/>
              <a:t>Social Media shout outs</a:t>
            </a:r>
            <a:br>
              <a:rPr lang="en-US" sz="1800" dirty="0"/>
            </a:br>
            <a:endParaRPr lang="en-US" sz="1800" dirty="0"/>
          </a:p>
          <a:p>
            <a:r>
              <a:rPr lang="en-US" sz="2400" dirty="0"/>
              <a:t>Inform and Educate</a:t>
            </a:r>
          </a:p>
          <a:p>
            <a:pPr lvl="1"/>
            <a:r>
              <a:rPr lang="en-US" sz="1800" dirty="0"/>
              <a:t>Leverage off the shelf materials- ODEP, EARN, UK</a:t>
            </a:r>
            <a:br>
              <a:rPr lang="en-US" sz="1800" dirty="0"/>
            </a:br>
            <a:endParaRPr lang="en-US" sz="1800" dirty="0"/>
          </a:p>
          <a:p>
            <a:r>
              <a:rPr lang="en-US" sz="2400" dirty="0"/>
              <a:t>Invite and Engage</a:t>
            </a:r>
          </a:p>
          <a:p>
            <a:pPr lvl="1"/>
            <a:r>
              <a:rPr lang="en-US" sz="1800" dirty="0"/>
              <a:t>Provider/state level board and committee involvement</a:t>
            </a:r>
          </a:p>
          <a:p>
            <a:pPr lvl="1"/>
            <a:r>
              <a:rPr lang="en-US" sz="1800" dirty="0"/>
              <a:t>Provider/state level solicitation and feedback</a:t>
            </a:r>
          </a:p>
          <a:p>
            <a:pPr lvl="1"/>
            <a:r>
              <a:rPr lang="en-US" sz="1800" dirty="0"/>
              <a:t>Testimonials (written and via video)</a:t>
            </a:r>
            <a:br>
              <a:rPr lang="en-US" sz="1800" dirty="0"/>
            </a:br>
            <a:endParaRPr lang="en-US" sz="1800" dirty="0"/>
          </a:p>
          <a:p>
            <a:r>
              <a:rPr lang="en-US" sz="2400" dirty="0"/>
              <a:t>Engagement Activities</a:t>
            </a:r>
          </a:p>
          <a:p>
            <a:pPr lvl="1"/>
            <a:r>
              <a:rPr lang="en-US" sz="1800" dirty="0"/>
              <a:t>Mock Interviews</a:t>
            </a:r>
          </a:p>
          <a:p>
            <a:pPr lvl="1"/>
            <a:r>
              <a:rPr lang="en-US" sz="1800" dirty="0"/>
              <a:t>Career/Professional mentoring</a:t>
            </a:r>
          </a:p>
          <a:p>
            <a:pPr lvl="1"/>
            <a:r>
              <a:rPr lang="en-US" sz="1800" dirty="0"/>
              <a:t>Info Interviews</a:t>
            </a:r>
            <a:br>
              <a:rPr lang="en-US" sz="1400" dirty="0"/>
            </a:br>
            <a:endParaRPr lang="en-US" sz="1400" dirty="0"/>
          </a:p>
          <a:p>
            <a:r>
              <a:rPr lang="en-US" dirty="0"/>
              <a:t>Kentucky’ State Chamber…led by one of the Talent Pipeline team held an Inclusive Workforce Summit for employers….what’s interesting there is the industries and businesses maybe more ready than some of the vocational system (providers, schools, VR, </a:t>
            </a:r>
            <a:r>
              <a:rPr lang="en-US" dirty="0" err="1"/>
              <a:t>etc</a:t>
            </a:r>
            <a:r>
              <a:rPr lang="en-US" dirty="0"/>
              <a:t>) which is a great problem to have.</a:t>
            </a:r>
          </a:p>
        </p:txBody>
      </p:sp>
      <p:sp>
        <p:nvSpPr>
          <p:cNvPr id="4" name="Slide Number Placeholder 3"/>
          <p:cNvSpPr>
            <a:spLocks noGrp="1"/>
          </p:cNvSpPr>
          <p:nvPr>
            <p:ph type="sldNum" sz="quarter" idx="5"/>
          </p:nvPr>
        </p:nvSpPr>
        <p:spPr/>
        <p:txBody>
          <a:bodyPr/>
          <a:lstStyle/>
          <a:p>
            <a:fld id="{D2574615-D7C5-4A0C-AD31-0AD29DCB4C73}" type="slidenum">
              <a:rPr lang="en-US" smtClean="0"/>
              <a:t>14</a:t>
            </a:fld>
            <a:endParaRPr lang="en-US"/>
          </a:p>
        </p:txBody>
      </p:sp>
    </p:spTree>
    <p:extLst>
      <p:ext uri="{BB962C8B-B14F-4D97-AF65-F5344CB8AC3E}">
        <p14:creationId xmlns:p14="http://schemas.microsoft.com/office/powerpoint/2010/main" val="3900945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15</a:t>
            </a:fld>
            <a:endParaRPr lang="en-US"/>
          </a:p>
        </p:txBody>
      </p:sp>
    </p:spTree>
    <p:extLst>
      <p:ext uri="{BB962C8B-B14F-4D97-AF65-F5344CB8AC3E}">
        <p14:creationId xmlns:p14="http://schemas.microsoft.com/office/powerpoint/2010/main" val="859251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Coalition in </a:t>
            </a:r>
            <a:r>
              <a:rPr lang="en-US" dirty="0" err="1"/>
              <a:t>Lousville</a:t>
            </a:r>
            <a:r>
              <a:rPr lang="en-US" dirty="0"/>
              <a:t> has been around over a decade, connected 100s of jobs. Nexus is a statewide, and state sponsored collaborative broken into 19 sub groups bringing employers and providers together for info, sharing, and education…and the one I have had the most interaction with the Cuyahoga Collaborative around Cleveland heralds over 200 employer relationships, made up of over 60 non profit and local agencies</a:t>
            </a:r>
          </a:p>
        </p:txBody>
      </p:sp>
      <p:sp>
        <p:nvSpPr>
          <p:cNvPr id="4" name="Slide Number Placeholder 3"/>
          <p:cNvSpPr>
            <a:spLocks noGrp="1"/>
          </p:cNvSpPr>
          <p:nvPr>
            <p:ph type="sldNum" sz="quarter" idx="5"/>
          </p:nvPr>
        </p:nvSpPr>
        <p:spPr/>
        <p:txBody>
          <a:bodyPr/>
          <a:lstStyle/>
          <a:p>
            <a:fld id="{D2574615-D7C5-4A0C-AD31-0AD29DCB4C73}" type="slidenum">
              <a:rPr lang="en-US" smtClean="0"/>
              <a:t>16</a:t>
            </a:fld>
            <a:endParaRPr lang="en-US"/>
          </a:p>
        </p:txBody>
      </p:sp>
    </p:spTree>
    <p:extLst>
      <p:ext uri="{BB962C8B-B14F-4D97-AF65-F5344CB8AC3E}">
        <p14:creationId xmlns:p14="http://schemas.microsoft.com/office/powerpoint/2010/main" val="353229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Disability IN HI has 28 organizations from state, non profit and for profit businesses already established and should be a resource to help with networking, and systematic awareness building and engagement of some of the larger corporations….don’t see some of the nationwide partners like the hospitality giants of Hilton, Marriott</a:t>
            </a:r>
          </a:p>
        </p:txBody>
      </p:sp>
      <p:sp>
        <p:nvSpPr>
          <p:cNvPr id="4" name="Slide Number Placeholder 3"/>
          <p:cNvSpPr>
            <a:spLocks noGrp="1"/>
          </p:cNvSpPr>
          <p:nvPr>
            <p:ph type="sldNum" sz="quarter" idx="5"/>
          </p:nvPr>
        </p:nvSpPr>
        <p:spPr/>
        <p:txBody>
          <a:bodyPr/>
          <a:lstStyle/>
          <a:p>
            <a:fld id="{D2574615-D7C5-4A0C-AD31-0AD29DCB4C73}" type="slidenum">
              <a:rPr lang="en-US" smtClean="0"/>
              <a:t>17</a:t>
            </a:fld>
            <a:endParaRPr lang="en-US"/>
          </a:p>
        </p:txBody>
      </p:sp>
    </p:spTree>
    <p:extLst>
      <p:ext uri="{BB962C8B-B14F-4D97-AF65-F5344CB8AC3E}">
        <p14:creationId xmlns:p14="http://schemas.microsoft.com/office/powerpoint/2010/main" val="3624375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JEC over 30 years in development….branched out 10-15 years ago….working with Fortune 500 companies, but also small and mid sized organizations</a:t>
            </a:r>
            <a:br>
              <a:rPr lang="en-US" dirty="0"/>
            </a:br>
            <a:r>
              <a:rPr lang="en-US" dirty="0" err="1"/>
              <a:t>SourceAbled</a:t>
            </a:r>
            <a:r>
              <a:rPr lang="en-US" dirty="0"/>
              <a:t> is part of </a:t>
            </a:r>
            <a:r>
              <a:rPr lang="en-US" dirty="0" err="1"/>
              <a:t>Rangam</a:t>
            </a:r>
            <a:r>
              <a:rPr lang="en-US" dirty="0"/>
              <a:t>….has 600 jobs identified as possible openings for persons with disabilities, special focus in IT, Life Sciences, Public positions, telco, </a:t>
            </a:r>
            <a:r>
              <a:rPr lang="en-US" dirty="0" err="1"/>
              <a:t>etc</a:t>
            </a:r>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18</a:t>
            </a:fld>
            <a:endParaRPr lang="en-US"/>
          </a:p>
        </p:txBody>
      </p:sp>
    </p:spTree>
    <p:extLst>
      <p:ext uri="{BB962C8B-B14F-4D97-AF65-F5344CB8AC3E}">
        <p14:creationId xmlns:p14="http://schemas.microsoft.com/office/powerpoint/2010/main" val="2290244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19</a:t>
            </a:fld>
            <a:endParaRPr lang="en-US"/>
          </a:p>
        </p:txBody>
      </p:sp>
    </p:spTree>
    <p:extLst>
      <p:ext uri="{BB962C8B-B14F-4D97-AF65-F5344CB8AC3E}">
        <p14:creationId xmlns:p14="http://schemas.microsoft.com/office/powerpoint/2010/main" val="3839788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2</a:t>
            </a:fld>
            <a:endParaRPr lang="en-US"/>
          </a:p>
        </p:txBody>
      </p:sp>
    </p:spTree>
    <p:extLst>
      <p:ext uri="{BB962C8B-B14F-4D97-AF65-F5344CB8AC3E}">
        <p14:creationId xmlns:p14="http://schemas.microsoft.com/office/powerpoint/2010/main" val="1794706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20</a:t>
            </a:fld>
            <a:endParaRPr lang="en-US"/>
          </a:p>
        </p:txBody>
      </p:sp>
    </p:spTree>
    <p:extLst>
      <p:ext uri="{BB962C8B-B14F-4D97-AF65-F5344CB8AC3E}">
        <p14:creationId xmlns:p14="http://schemas.microsoft.com/office/powerpoint/2010/main" val="13844158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21</a:t>
            </a:fld>
            <a:endParaRPr lang="en-US"/>
          </a:p>
        </p:txBody>
      </p:sp>
    </p:spTree>
    <p:extLst>
      <p:ext uri="{BB962C8B-B14F-4D97-AF65-F5344CB8AC3E}">
        <p14:creationId xmlns:p14="http://schemas.microsoft.com/office/powerpoint/2010/main" val="2725357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US" b="1" i="1" dirty="0">
                <a:solidFill>
                  <a:srgbClr val="374151"/>
                </a:solidFill>
                <a:effectLst/>
                <a:latin typeface="Söhne"/>
              </a:rPr>
              <a:t>Establish partnerships</a:t>
            </a:r>
            <a:r>
              <a:rPr lang="en-US" b="0" i="0" dirty="0">
                <a:solidFill>
                  <a:srgbClr val="374151"/>
                </a:solidFill>
                <a:effectLst/>
                <a:latin typeface="Söhne"/>
              </a:rPr>
              <a:t>: Build relationships with employers who are committed to diversity and inclusion. </a:t>
            </a:r>
          </a:p>
          <a:p>
            <a:pPr algn="l">
              <a:buFont typeface="+mj-lt"/>
              <a:buAutoNum type="arabicPeriod"/>
            </a:pPr>
            <a:r>
              <a:rPr lang="en-US" b="1" i="1" dirty="0">
                <a:solidFill>
                  <a:srgbClr val="374151"/>
                </a:solidFill>
                <a:effectLst/>
                <a:latin typeface="Söhne"/>
              </a:rPr>
              <a:t>Education and awareness</a:t>
            </a:r>
            <a:r>
              <a:rPr lang="en-US" b="0" i="0" dirty="0">
                <a:solidFill>
                  <a:srgbClr val="374151"/>
                </a:solidFill>
                <a:effectLst/>
                <a:latin typeface="Söhne"/>
              </a:rPr>
              <a:t>: Conduct training sessions for employers to enhance their understanding of disability-related issues and promote a more inclusive work environment. </a:t>
            </a:r>
          </a:p>
          <a:p>
            <a:pPr algn="l">
              <a:buFont typeface="+mj-lt"/>
              <a:buAutoNum type="arabicPeriod"/>
            </a:pPr>
            <a:r>
              <a:rPr lang="en-US" b="1" i="1" dirty="0">
                <a:solidFill>
                  <a:srgbClr val="374151"/>
                </a:solidFill>
                <a:effectLst/>
                <a:latin typeface="Söhne"/>
              </a:rPr>
              <a:t>Job matching</a:t>
            </a:r>
            <a:r>
              <a:rPr lang="en-US" b="0" i="0" dirty="0">
                <a:solidFill>
                  <a:srgbClr val="374151"/>
                </a:solidFill>
                <a:effectLst/>
                <a:latin typeface="Söhne"/>
              </a:rPr>
              <a:t>: Identify and communicate the skills, abilities, and interests of job seekers with disabilities to employers. Focus on aligning the strengths of individuals with the needs of the employers, ensuring a good match.</a:t>
            </a:r>
          </a:p>
          <a:p>
            <a:pPr algn="l">
              <a:buFont typeface="+mj-lt"/>
              <a:buAutoNum type="arabicPeriod"/>
            </a:pPr>
            <a:r>
              <a:rPr lang="en-US" b="1" i="1" dirty="0">
                <a:solidFill>
                  <a:srgbClr val="374151"/>
                </a:solidFill>
                <a:effectLst/>
                <a:latin typeface="Söhne"/>
              </a:rPr>
              <a:t>Job carving and customization</a:t>
            </a:r>
            <a:r>
              <a:rPr lang="en-US" b="0" i="0" dirty="0">
                <a:solidFill>
                  <a:srgbClr val="374151"/>
                </a:solidFill>
                <a:effectLst/>
                <a:latin typeface="Söhne"/>
              </a:rPr>
              <a:t>: Work with employers to identify tasks or job roles that can be modified or customized to suit the skills and abilities of individuals with disabilities. </a:t>
            </a:r>
          </a:p>
          <a:p>
            <a:pPr algn="l">
              <a:buFont typeface="+mj-lt"/>
              <a:buAutoNum type="arabicPeriod"/>
            </a:pPr>
            <a:r>
              <a:rPr lang="en-US" b="1" i="1" dirty="0">
                <a:solidFill>
                  <a:srgbClr val="374151"/>
                </a:solidFill>
                <a:effectLst/>
                <a:latin typeface="Söhne"/>
              </a:rPr>
              <a:t>On-the-job support</a:t>
            </a:r>
            <a:r>
              <a:rPr lang="en-US" b="0" i="0" dirty="0">
                <a:solidFill>
                  <a:srgbClr val="374151"/>
                </a:solidFill>
                <a:effectLst/>
                <a:latin typeface="Söhne"/>
              </a:rPr>
              <a:t>: Provide ongoing support and accommodation to employees with disabilities to ensure their success in the workplace..</a:t>
            </a:r>
          </a:p>
          <a:p>
            <a:pPr algn="l">
              <a:buFont typeface="+mj-lt"/>
              <a:buAutoNum type="arabicPeriod"/>
            </a:pPr>
            <a:r>
              <a:rPr lang="en-US" b="1" i="1" dirty="0">
                <a:solidFill>
                  <a:srgbClr val="374151"/>
                </a:solidFill>
                <a:effectLst/>
                <a:latin typeface="Söhne"/>
              </a:rPr>
              <a:t>Disability etiquette</a:t>
            </a:r>
            <a:r>
              <a:rPr lang="en-US" b="0" i="0" dirty="0">
                <a:solidFill>
                  <a:srgbClr val="374151"/>
                </a:solidFill>
                <a:effectLst/>
                <a:latin typeface="Söhne"/>
              </a:rPr>
              <a:t>: Educate employers and co-workers on disability etiquette and appropriate communication strategies. Recognition and celebration: Recognize and celebrate employers who actively support and hire individuals with disabilities. Highlight success stories and share positive outcomes to encourage other employers to follow suit.</a:t>
            </a:r>
          </a:p>
          <a:p>
            <a:endParaRPr lang="en-US" dirty="0"/>
          </a:p>
        </p:txBody>
      </p:sp>
      <p:sp>
        <p:nvSpPr>
          <p:cNvPr id="4" name="Slide Number Placeholder 3"/>
          <p:cNvSpPr>
            <a:spLocks noGrp="1"/>
          </p:cNvSpPr>
          <p:nvPr>
            <p:ph type="sldNum" sz="quarter" idx="5"/>
          </p:nvPr>
        </p:nvSpPr>
        <p:spPr/>
        <p:txBody>
          <a:bodyPr/>
          <a:lstStyle/>
          <a:p>
            <a:fld id="{D2574615-D7C5-4A0C-AD31-0AD29DCB4C73}" type="slidenum">
              <a:rPr lang="en-US" smtClean="0"/>
              <a:t>22</a:t>
            </a:fld>
            <a:endParaRPr lang="en-US"/>
          </a:p>
        </p:txBody>
      </p:sp>
    </p:spTree>
    <p:extLst>
      <p:ext uri="{BB962C8B-B14F-4D97-AF65-F5344CB8AC3E}">
        <p14:creationId xmlns:p14="http://schemas.microsoft.com/office/powerpoint/2010/main" val="1174344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23</a:t>
            </a:fld>
            <a:endParaRPr lang="en-US"/>
          </a:p>
        </p:txBody>
      </p:sp>
    </p:spTree>
    <p:extLst>
      <p:ext uri="{BB962C8B-B14F-4D97-AF65-F5344CB8AC3E}">
        <p14:creationId xmlns:p14="http://schemas.microsoft.com/office/powerpoint/2010/main" val="461773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this true here in Hawaii? </a:t>
            </a:r>
          </a:p>
        </p:txBody>
      </p:sp>
      <p:sp>
        <p:nvSpPr>
          <p:cNvPr id="4" name="Slide Number Placeholder 3"/>
          <p:cNvSpPr>
            <a:spLocks noGrp="1"/>
          </p:cNvSpPr>
          <p:nvPr>
            <p:ph type="sldNum" sz="quarter" idx="5"/>
          </p:nvPr>
        </p:nvSpPr>
        <p:spPr/>
        <p:txBody>
          <a:bodyPr/>
          <a:lstStyle/>
          <a:p>
            <a:fld id="{D2574615-D7C5-4A0C-AD31-0AD29DCB4C73}" type="slidenum">
              <a:rPr lang="en-US" smtClean="0"/>
              <a:t>3</a:t>
            </a:fld>
            <a:endParaRPr lang="en-US"/>
          </a:p>
        </p:txBody>
      </p:sp>
    </p:spTree>
    <p:extLst>
      <p:ext uri="{BB962C8B-B14F-4D97-AF65-F5344CB8AC3E}">
        <p14:creationId xmlns:p14="http://schemas.microsoft.com/office/powerpoint/2010/main" val="3279036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4</a:t>
            </a:fld>
            <a:endParaRPr lang="en-US"/>
          </a:p>
        </p:txBody>
      </p:sp>
    </p:spTree>
    <p:extLst>
      <p:ext uri="{BB962C8B-B14F-4D97-AF65-F5344CB8AC3E}">
        <p14:creationId xmlns:p14="http://schemas.microsoft.com/office/powerpoint/2010/main" val="27393165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5</a:t>
            </a:fld>
            <a:endParaRPr lang="en-US"/>
          </a:p>
        </p:txBody>
      </p:sp>
    </p:spTree>
    <p:extLst>
      <p:ext uri="{BB962C8B-B14F-4D97-AF65-F5344CB8AC3E}">
        <p14:creationId xmlns:p14="http://schemas.microsoft.com/office/powerpoint/2010/main" val="3471316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6</a:t>
            </a:fld>
            <a:endParaRPr lang="en-US"/>
          </a:p>
        </p:txBody>
      </p:sp>
    </p:spTree>
    <p:extLst>
      <p:ext uri="{BB962C8B-B14F-4D97-AF65-F5344CB8AC3E}">
        <p14:creationId xmlns:p14="http://schemas.microsoft.com/office/powerpoint/2010/main" val="1736545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7</a:t>
            </a:fld>
            <a:endParaRPr lang="en-US"/>
          </a:p>
        </p:txBody>
      </p:sp>
    </p:spTree>
    <p:extLst>
      <p:ext uri="{BB962C8B-B14F-4D97-AF65-F5344CB8AC3E}">
        <p14:creationId xmlns:p14="http://schemas.microsoft.com/office/powerpoint/2010/main" val="4101367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2574615-D7C5-4A0C-AD31-0AD29DCB4C73}" type="slidenum">
              <a:rPr lang="en-US" smtClean="0"/>
              <a:t>8</a:t>
            </a:fld>
            <a:endParaRPr lang="en-US"/>
          </a:p>
        </p:txBody>
      </p:sp>
    </p:spTree>
    <p:extLst>
      <p:ext uri="{BB962C8B-B14F-4D97-AF65-F5344CB8AC3E}">
        <p14:creationId xmlns:p14="http://schemas.microsoft.com/office/powerpoint/2010/main" val="1538666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Adam Grant Book……</a:t>
            </a:r>
          </a:p>
        </p:txBody>
      </p:sp>
      <p:sp>
        <p:nvSpPr>
          <p:cNvPr id="4" name="Slide Number Placeholder 3"/>
          <p:cNvSpPr>
            <a:spLocks noGrp="1"/>
          </p:cNvSpPr>
          <p:nvPr>
            <p:ph type="sldNum" sz="quarter" idx="5"/>
          </p:nvPr>
        </p:nvSpPr>
        <p:spPr/>
        <p:txBody>
          <a:bodyPr/>
          <a:lstStyle/>
          <a:p>
            <a:fld id="{D2574615-D7C5-4A0C-AD31-0AD29DCB4C73}" type="slidenum">
              <a:rPr lang="en-US" smtClean="0"/>
              <a:t>9</a:t>
            </a:fld>
            <a:endParaRPr lang="en-US"/>
          </a:p>
        </p:txBody>
      </p:sp>
    </p:spTree>
    <p:extLst>
      <p:ext uri="{BB962C8B-B14F-4D97-AF65-F5344CB8AC3E}">
        <p14:creationId xmlns:p14="http://schemas.microsoft.com/office/powerpoint/2010/main" val="39282649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Word_Document.docx"/><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914D97-DF2D-40AC-9BAE-B9812E7CFAF4}"/>
              </a:ext>
            </a:extLst>
          </p:cNvPr>
          <p:cNvSpPr/>
          <p:nvPr userDrawn="1"/>
        </p:nvSpPr>
        <p:spPr>
          <a:xfrm>
            <a:off x="8217243" y="1122363"/>
            <a:ext cx="3015049" cy="383269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B157E2-2875-4043-9490-3DDEA9B57EBC}"/>
              </a:ext>
            </a:extLst>
          </p:cNvPr>
          <p:cNvSpPr>
            <a:spLocks noGrp="1"/>
          </p:cNvSpPr>
          <p:nvPr>
            <p:ph type="ctrTitle" hasCustomPrompt="1"/>
          </p:nvPr>
        </p:nvSpPr>
        <p:spPr>
          <a:xfrm>
            <a:off x="1524000" y="1122363"/>
            <a:ext cx="6027506" cy="2387600"/>
          </a:xfrm>
        </p:spPr>
        <p:txBody>
          <a:bodyPr anchor="t">
            <a:normAutofit/>
          </a:bodyPr>
          <a:lstStyle>
            <a:lvl1pPr algn="ctr">
              <a:defRPr sz="5000">
                <a:solidFill>
                  <a:schemeClr val="bg1"/>
                </a:solidFill>
                <a:latin typeface="BentonSans" panose="02000803040000020004" pitchFamily="50" charset="0"/>
              </a:defRPr>
            </a:lvl1pPr>
          </a:lstStyle>
          <a:p>
            <a:r>
              <a:rPr lang="en-US"/>
              <a:t>Click To Edit Master Title Style</a:t>
            </a:r>
          </a:p>
        </p:txBody>
      </p:sp>
      <p:sp>
        <p:nvSpPr>
          <p:cNvPr id="3" name="Subtitle 2">
            <a:extLst>
              <a:ext uri="{FF2B5EF4-FFF2-40B4-BE49-F238E27FC236}">
                <a16:creationId xmlns:a16="http://schemas.microsoft.com/office/drawing/2014/main" id="{E187A8EB-5741-428E-8597-E883A968D94E}"/>
              </a:ext>
            </a:extLst>
          </p:cNvPr>
          <p:cNvSpPr>
            <a:spLocks noGrp="1"/>
          </p:cNvSpPr>
          <p:nvPr>
            <p:ph type="subTitle" idx="1"/>
          </p:nvPr>
        </p:nvSpPr>
        <p:spPr>
          <a:xfrm>
            <a:off x="1523999" y="3602038"/>
            <a:ext cx="6027505" cy="1655762"/>
          </a:xfrm>
        </p:spPr>
        <p:txBody>
          <a:bodyPr/>
          <a:lstStyle>
            <a:lvl1pPr marL="0" indent="0" algn="ctr">
              <a:buNone/>
              <a:defRPr sz="2400" b="1">
                <a:solidFill>
                  <a:schemeClr val="bg1"/>
                </a:solidFill>
                <a:latin typeface="Roboto" pitchFamily="2" charset="0"/>
                <a:ea typeface="Roboto"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descr="A picture containing text, clock&#10;&#10;Description automatically generated">
            <a:extLst>
              <a:ext uri="{FF2B5EF4-FFF2-40B4-BE49-F238E27FC236}">
                <a16:creationId xmlns:a16="http://schemas.microsoft.com/office/drawing/2014/main" id="{5BC84C4F-3AC9-4DD8-821B-7ADC0059F0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31137" y="1585420"/>
            <a:ext cx="2187259" cy="2906581"/>
          </a:xfrm>
          <a:prstGeom prst="rect">
            <a:avLst/>
          </a:prstGeom>
        </p:spPr>
      </p:pic>
      <p:sp>
        <p:nvSpPr>
          <p:cNvPr id="15" name="TextBox 14">
            <a:extLst>
              <a:ext uri="{FF2B5EF4-FFF2-40B4-BE49-F238E27FC236}">
                <a16:creationId xmlns:a16="http://schemas.microsoft.com/office/drawing/2014/main" id="{5D791746-29B3-4989-B6DE-716F0A87FF5C}"/>
              </a:ext>
            </a:extLst>
          </p:cNvPr>
          <p:cNvSpPr txBox="1"/>
          <p:nvPr userDrawn="1"/>
        </p:nvSpPr>
        <p:spPr>
          <a:xfrm>
            <a:off x="771383" y="6221473"/>
            <a:ext cx="10649234" cy="369332"/>
          </a:xfrm>
          <a:prstGeom prst="rect">
            <a:avLst/>
          </a:prstGeom>
          <a:noFill/>
        </p:spPr>
        <p:txBody>
          <a:bodyPr wrap="square">
            <a:spAutoFit/>
          </a:bodyPr>
          <a:lstStyle/>
          <a:p>
            <a:r>
              <a:rPr lang="en-US">
                <a:solidFill>
                  <a:schemeClr val="bg1"/>
                </a:solidFill>
              </a:rPr>
              <a:t>Seeking Employment, Equality and Community for People with Developmental Disabilities   |   seeconline.org</a:t>
            </a:r>
          </a:p>
        </p:txBody>
      </p:sp>
    </p:spTree>
    <p:extLst>
      <p:ext uri="{BB962C8B-B14F-4D97-AF65-F5344CB8AC3E}">
        <p14:creationId xmlns:p14="http://schemas.microsoft.com/office/powerpoint/2010/main" val="3060761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5BAAE-4BF6-454F-B605-E0AF6940C4EF}"/>
              </a:ext>
            </a:extLst>
          </p:cNvPr>
          <p:cNvSpPr>
            <a:spLocks noGrp="1"/>
          </p:cNvSpPr>
          <p:nvPr>
            <p:ph type="title" hasCustomPrompt="1"/>
          </p:nvPr>
        </p:nvSpPr>
        <p:spPr>
          <a:xfrm>
            <a:off x="839788" y="457200"/>
            <a:ext cx="3932237" cy="1600200"/>
          </a:xfrm>
        </p:spPr>
        <p:txBody>
          <a:bodyPr anchor="t"/>
          <a:lstStyle>
            <a:lvl1pPr>
              <a:defRPr sz="3200">
                <a:solidFill>
                  <a:srgbClr val="124193"/>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7019E16B-F44A-4C78-A5E6-9BD4F188FF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E2FA24-7FC9-4FF5-B914-7A9976A419F8}"/>
              </a:ext>
            </a:extLst>
          </p:cNvPr>
          <p:cNvSpPr>
            <a:spLocks noGrp="1"/>
          </p:cNvSpPr>
          <p:nvPr>
            <p:ph type="body" sz="half" idx="2"/>
          </p:nvPr>
        </p:nvSpPr>
        <p:spPr>
          <a:xfrm>
            <a:off x="839788" y="2057400"/>
            <a:ext cx="3932237" cy="3811588"/>
          </a:xfrm>
        </p:spPr>
        <p:txBody>
          <a:bodyPr/>
          <a:lstStyle>
            <a:lvl1pPr marL="0" indent="0">
              <a:buNone/>
              <a:defRPr sz="1600">
                <a:solidFill>
                  <a:srgbClr val="12419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Slide Number Placeholder 5">
            <a:extLst>
              <a:ext uri="{FF2B5EF4-FFF2-40B4-BE49-F238E27FC236}">
                <a16:creationId xmlns:a16="http://schemas.microsoft.com/office/drawing/2014/main" id="{FC49A7C9-DBD3-441F-93A0-E717B56CAB0C}"/>
              </a:ext>
            </a:extLst>
          </p:cNvPr>
          <p:cNvSpPr txBox="1">
            <a:spLocks/>
          </p:cNvSpPr>
          <p:nvPr userDrawn="1"/>
        </p:nvSpPr>
        <p:spPr>
          <a:xfrm>
            <a:off x="9411128" y="6311900"/>
            <a:ext cx="1315948" cy="36140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40244D-A2A5-4AA7-8211-A8A589A22616}" type="slidenum">
              <a:rPr lang="en-US" smtClean="0">
                <a:solidFill>
                  <a:srgbClr val="124193"/>
                </a:solidFill>
              </a:rPr>
              <a:pPr/>
              <a:t>‹#›</a:t>
            </a:fld>
            <a:endParaRPr lang="en-US">
              <a:solidFill>
                <a:srgbClr val="124193"/>
              </a:solidFill>
            </a:endParaRPr>
          </a:p>
        </p:txBody>
      </p:sp>
      <p:sp>
        <p:nvSpPr>
          <p:cNvPr id="12" name="Footer Placeholder 4">
            <a:extLst>
              <a:ext uri="{FF2B5EF4-FFF2-40B4-BE49-F238E27FC236}">
                <a16:creationId xmlns:a16="http://schemas.microsoft.com/office/drawing/2014/main" id="{06886C2D-AF0E-40A8-9813-4530CD3EA75F}"/>
              </a:ext>
            </a:extLst>
          </p:cNvPr>
          <p:cNvSpPr txBox="1">
            <a:spLocks/>
          </p:cNvSpPr>
          <p:nvPr userDrawn="1"/>
        </p:nvSpPr>
        <p:spPr>
          <a:xfrm>
            <a:off x="2277010" y="6311900"/>
            <a:ext cx="7637980" cy="35445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124193"/>
                </a:solidFill>
              </a:rPr>
              <a:t>SEEC   |   Seeking Employment, Equality and Community for People with Developmental Disabilities   |   seeconline.org</a:t>
            </a:r>
          </a:p>
        </p:txBody>
      </p:sp>
    </p:spTree>
    <p:extLst>
      <p:ext uri="{BB962C8B-B14F-4D97-AF65-F5344CB8AC3E}">
        <p14:creationId xmlns:p14="http://schemas.microsoft.com/office/powerpoint/2010/main" val="411635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Holder 5">
            <a:extLst>
              <a:ext uri="{FF2B5EF4-FFF2-40B4-BE49-F238E27FC236}">
                <a16:creationId xmlns:a16="http://schemas.microsoft.com/office/drawing/2014/main" id="{BFAC141F-0563-4715-A9BD-F14BD6A8CDFD}"/>
              </a:ext>
            </a:extLst>
          </p:cNvPr>
          <p:cNvSpPr txBox="1">
            <a:spLocks noGrp="1"/>
          </p:cNvSpPr>
          <p:nvPr>
            <p:ph type="sldNum" sz="quarter" idx="8"/>
          </p:nvPr>
        </p:nvSpPr>
        <p:spPr/>
        <p:txBody>
          <a:bodyPr/>
          <a:lstStyle>
            <a:lvl1pPr>
              <a:defRPr/>
            </a:lvl1pPr>
          </a:lstStyle>
          <a:p>
            <a:pPr lvl="0"/>
            <a:fld id="{3065C6EA-34ED-4814-8CED-20B5052A8279}" type="slidenum">
              <a:t>‹#›</a:t>
            </a:fld>
            <a:endParaRPr lang="en-US"/>
          </a:p>
        </p:txBody>
      </p:sp>
      <p:sp>
        <p:nvSpPr>
          <p:cNvPr id="4" name="Text Placeholder 3">
            <a:extLst>
              <a:ext uri="{FF2B5EF4-FFF2-40B4-BE49-F238E27FC236}">
                <a16:creationId xmlns:a16="http://schemas.microsoft.com/office/drawing/2014/main" id="{8089A5F6-B341-4603-9579-06557F6296FE}"/>
              </a:ext>
            </a:extLst>
          </p:cNvPr>
          <p:cNvSpPr>
            <a:spLocks noGrp="1"/>
          </p:cNvSpPr>
          <p:nvPr>
            <p:ph type="body" sz="quarter" idx="10"/>
          </p:nvPr>
        </p:nvSpPr>
        <p:spPr>
          <a:xfrm>
            <a:off x="1768078" y="1787055"/>
            <a:ext cx="8518922" cy="159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Holder 2">
            <a:extLst>
              <a:ext uri="{FF2B5EF4-FFF2-40B4-BE49-F238E27FC236}">
                <a16:creationId xmlns:a16="http://schemas.microsoft.com/office/drawing/2014/main" id="{E1C1748A-83D7-44FE-ACDF-0B6758A8323E}"/>
              </a:ext>
            </a:extLst>
          </p:cNvPr>
          <p:cNvSpPr txBox="1">
            <a:spLocks noGrp="1"/>
          </p:cNvSpPr>
          <p:nvPr>
            <p:ph type="title"/>
          </p:nvPr>
        </p:nvSpPr>
        <p:spPr>
          <a:xfrm>
            <a:off x="1903999" y="262061"/>
            <a:ext cx="9908288" cy="609398"/>
          </a:xfrm>
          <a:prstGeom prst="rect">
            <a:avLst/>
          </a:prstGeom>
          <a:noFill/>
          <a:ln>
            <a:noFill/>
          </a:ln>
        </p:spPr>
        <p:txBody>
          <a:bodyPr vert="horz" wrap="square" lIns="0" tIns="0" rIns="0" bIns="0" anchor="t" anchorCtr="0" compatLnSpc="1">
            <a:spAutoFit/>
          </a:bodyPr>
          <a:lstStyle/>
          <a:p>
            <a:pPr lvl="0"/>
            <a:endParaRPr lang="en-US"/>
          </a:p>
        </p:txBody>
      </p:sp>
    </p:spTree>
    <p:extLst>
      <p:ext uri="{BB962C8B-B14F-4D97-AF65-F5344CB8AC3E}">
        <p14:creationId xmlns:p14="http://schemas.microsoft.com/office/powerpoint/2010/main" val="32300498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57C63-1E98-4996-9042-710BBD56270C}"/>
              </a:ext>
            </a:extLst>
          </p:cNvPr>
          <p:cNvSpPr>
            <a:spLocks noGrp="1"/>
          </p:cNvSpPr>
          <p:nvPr>
            <p:ph type="title" hasCustomPrompt="1"/>
          </p:nvPr>
        </p:nvSpPr>
        <p:spPr/>
        <p:txBody>
          <a:bodyPr/>
          <a:lstStyle>
            <a:lvl1pPr>
              <a:defRPr>
                <a:solidFill>
                  <a:srgbClr val="12419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C43D2AC2-8138-4582-B9FC-3D3764C28DFF}"/>
              </a:ext>
            </a:extLst>
          </p:cNvPr>
          <p:cNvSpPr>
            <a:spLocks noGrp="1"/>
          </p:cNvSpPr>
          <p:nvPr>
            <p:ph idx="1"/>
          </p:nvPr>
        </p:nvSpPr>
        <p:spPr/>
        <p:txBody>
          <a:bodyPr/>
          <a:lstStyle>
            <a:lvl1pPr>
              <a:defRPr>
                <a:solidFill>
                  <a:srgbClr val="124193"/>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6E1E48BE-46E1-4CF9-B456-24C1C2520BEE}"/>
              </a:ext>
            </a:extLst>
          </p:cNvPr>
          <p:cNvSpPr txBox="1">
            <a:spLocks/>
          </p:cNvSpPr>
          <p:nvPr userDrawn="1"/>
        </p:nvSpPr>
        <p:spPr>
          <a:xfrm>
            <a:off x="8610600" y="6311900"/>
            <a:ext cx="1303493" cy="36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FDF81D-6A34-4751-834A-8F2D8293618D}" type="datetimeFigureOut">
              <a:rPr lang="en-US" smtClean="0">
                <a:solidFill>
                  <a:srgbClr val="FFFFFF"/>
                </a:solidFill>
              </a:rPr>
              <a:pPr/>
              <a:t>2/28/2024</a:t>
            </a:fld>
            <a:endParaRPr lang="en-US">
              <a:solidFill>
                <a:srgbClr val="FFFFFF"/>
              </a:solidFill>
            </a:endParaRPr>
          </a:p>
        </p:txBody>
      </p:sp>
      <p:sp>
        <p:nvSpPr>
          <p:cNvPr id="8" name="Footer Placeholder 4">
            <a:extLst>
              <a:ext uri="{FF2B5EF4-FFF2-40B4-BE49-F238E27FC236}">
                <a16:creationId xmlns:a16="http://schemas.microsoft.com/office/drawing/2014/main" id="{006FE7C6-D78F-4594-BD8D-EE9863CA341A}"/>
              </a:ext>
            </a:extLst>
          </p:cNvPr>
          <p:cNvSpPr txBox="1">
            <a:spLocks/>
          </p:cNvSpPr>
          <p:nvPr userDrawn="1"/>
        </p:nvSpPr>
        <p:spPr>
          <a:xfrm>
            <a:off x="2276113" y="6311900"/>
            <a:ext cx="7637980" cy="35445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124193"/>
                </a:solidFill>
              </a:rPr>
              <a:t>SEEC   |   Seeking Employment, Equality and Community for People with Developmental Disabilities   |   seeconline.org</a:t>
            </a:r>
          </a:p>
        </p:txBody>
      </p:sp>
      <p:sp>
        <p:nvSpPr>
          <p:cNvPr id="9" name="Slide Number Placeholder 5">
            <a:extLst>
              <a:ext uri="{FF2B5EF4-FFF2-40B4-BE49-F238E27FC236}">
                <a16:creationId xmlns:a16="http://schemas.microsoft.com/office/drawing/2014/main" id="{BBDA110D-EF9B-46B1-AB89-DDDFB2DE4421}"/>
              </a:ext>
            </a:extLst>
          </p:cNvPr>
          <p:cNvSpPr txBox="1">
            <a:spLocks/>
          </p:cNvSpPr>
          <p:nvPr userDrawn="1"/>
        </p:nvSpPr>
        <p:spPr>
          <a:xfrm>
            <a:off x="9262346" y="6300377"/>
            <a:ext cx="1315948" cy="36140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40244D-A2A5-4AA7-8211-A8A589A22616}" type="slidenum">
              <a:rPr lang="en-US" smtClean="0">
                <a:solidFill>
                  <a:srgbClr val="124193"/>
                </a:solidFill>
              </a:rPr>
              <a:pPr/>
              <a:t>‹#›</a:t>
            </a:fld>
            <a:endParaRPr lang="en-US">
              <a:solidFill>
                <a:srgbClr val="124193"/>
              </a:solidFill>
            </a:endParaRPr>
          </a:p>
        </p:txBody>
      </p:sp>
      <p:pic>
        <p:nvPicPr>
          <p:cNvPr id="10" name="Picture 9">
            <a:extLst>
              <a:ext uri="{FF2B5EF4-FFF2-40B4-BE49-F238E27FC236}">
                <a16:creationId xmlns:a16="http://schemas.microsoft.com/office/drawing/2014/main" id="{73EA3556-9D94-4F10-B54A-ED78EC9DE7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167" y="365125"/>
            <a:ext cx="834063" cy="1108361"/>
          </a:xfrm>
          <a:prstGeom prst="rect">
            <a:avLst/>
          </a:prstGeom>
        </p:spPr>
      </p:pic>
    </p:spTree>
    <p:extLst>
      <p:ext uri="{BB962C8B-B14F-4D97-AF65-F5344CB8AC3E}">
        <p14:creationId xmlns:p14="http://schemas.microsoft.com/office/powerpoint/2010/main" val="265040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D92CF-896D-498D-AFF9-514155E8B70B}"/>
              </a:ext>
            </a:extLst>
          </p:cNvPr>
          <p:cNvSpPr>
            <a:spLocks noGrp="1"/>
          </p:cNvSpPr>
          <p:nvPr>
            <p:ph type="title" hasCustomPrompt="1"/>
          </p:nvPr>
        </p:nvSpPr>
        <p:spPr>
          <a:xfrm>
            <a:off x="1849347" y="771473"/>
            <a:ext cx="9816601" cy="1170344"/>
          </a:xfrm>
        </p:spPr>
        <p:txBody>
          <a:bodyPr anchor="t">
            <a:normAutofit/>
          </a:bodyPr>
          <a:lstStyle>
            <a:lvl1pPr>
              <a:defRPr sz="4800">
                <a:solidFill>
                  <a:srgbClr val="124193"/>
                </a:solidFill>
              </a:defRPr>
            </a:lvl1pPr>
          </a:lstStyle>
          <a:p>
            <a:r>
              <a:rPr lang="en-US"/>
              <a:t>Click To Edit Master Title Style</a:t>
            </a:r>
          </a:p>
        </p:txBody>
      </p:sp>
      <p:sp>
        <p:nvSpPr>
          <p:cNvPr id="3" name="Text Placeholder 2">
            <a:extLst>
              <a:ext uri="{FF2B5EF4-FFF2-40B4-BE49-F238E27FC236}">
                <a16:creationId xmlns:a16="http://schemas.microsoft.com/office/drawing/2014/main" id="{4AD5FFEF-D479-402B-82C3-38BAEC813248}"/>
              </a:ext>
            </a:extLst>
          </p:cNvPr>
          <p:cNvSpPr>
            <a:spLocks noGrp="1"/>
          </p:cNvSpPr>
          <p:nvPr>
            <p:ph type="body" idx="1"/>
          </p:nvPr>
        </p:nvSpPr>
        <p:spPr>
          <a:xfrm>
            <a:off x="1849347" y="2360960"/>
            <a:ext cx="9816601" cy="1500187"/>
          </a:xfrm>
        </p:spPr>
        <p:txBody>
          <a:bodyPr/>
          <a:lstStyle>
            <a:lvl1pPr marL="0" indent="0">
              <a:buNone/>
              <a:defRPr sz="2400">
                <a:solidFill>
                  <a:srgbClr val="007D8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Date Placeholder 3">
            <a:extLst>
              <a:ext uri="{FF2B5EF4-FFF2-40B4-BE49-F238E27FC236}">
                <a16:creationId xmlns:a16="http://schemas.microsoft.com/office/drawing/2014/main" id="{25193B38-56E4-421E-93A3-79C1E031360F}"/>
              </a:ext>
            </a:extLst>
          </p:cNvPr>
          <p:cNvSpPr txBox="1">
            <a:spLocks/>
          </p:cNvSpPr>
          <p:nvPr userDrawn="1"/>
        </p:nvSpPr>
        <p:spPr>
          <a:xfrm>
            <a:off x="8610600" y="6311900"/>
            <a:ext cx="1303493" cy="36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FDF81D-6A34-4751-834A-8F2D8293618D}" type="datetimeFigureOut">
              <a:rPr lang="en-US" smtClean="0">
                <a:solidFill>
                  <a:srgbClr val="FFFFFF"/>
                </a:solidFill>
              </a:rPr>
              <a:pPr/>
              <a:t>2/28/2024</a:t>
            </a:fld>
            <a:endParaRPr lang="en-US">
              <a:solidFill>
                <a:srgbClr val="FFFFFF"/>
              </a:solidFill>
            </a:endParaRPr>
          </a:p>
        </p:txBody>
      </p:sp>
      <p:sp>
        <p:nvSpPr>
          <p:cNvPr id="16" name="Footer Placeholder 4">
            <a:extLst>
              <a:ext uri="{FF2B5EF4-FFF2-40B4-BE49-F238E27FC236}">
                <a16:creationId xmlns:a16="http://schemas.microsoft.com/office/drawing/2014/main" id="{15906609-F1E5-46A3-A23B-A84A4F82B681}"/>
              </a:ext>
            </a:extLst>
          </p:cNvPr>
          <p:cNvSpPr txBox="1">
            <a:spLocks/>
          </p:cNvSpPr>
          <p:nvPr userDrawn="1"/>
        </p:nvSpPr>
        <p:spPr>
          <a:xfrm>
            <a:off x="2276113" y="6311900"/>
            <a:ext cx="7637980" cy="35445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124193"/>
                </a:solidFill>
              </a:rPr>
              <a:t>SEEC   |   Seeking Employment, Equality and Community for People with Developmental Disabilities   |   seeconline.org</a:t>
            </a:r>
          </a:p>
        </p:txBody>
      </p:sp>
      <p:sp>
        <p:nvSpPr>
          <p:cNvPr id="17" name="Slide Number Placeholder 5">
            <a:extLst>
              <a:ext uri="{FF2B5EF4-FFF2-40B4-BE49-F238E27FC236}">
                <a16:creationId xmlns:a16="http://schemas.microsoft.com/office/drawing/2014/main" id="{2DB4267C-62F1-498F-A559-16E4D6B34076}"/>
              </a:ext>
            </a:extLst>
          </p:cNvPr>
          <p:cNvSpPr txBox="1">
            <a:spLocks/>
          </p:cNvSpPr>
          <p:nvPr userDrawn="1"/>
        </p:nvSpPr>
        <p:spPr>
          <a:xfrm>
            <a:off x="9359758" y="6301225"/>
            <a:ext cx="1315948" cy="36140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40244D-A2A5-4AA7-8211-A8A589A22616}" type="slidenum">
              <a:rPr lang="en-US" smtClean="0">
                <a:solidFill>
                  <a:srgbClr val="124193"/>
                </a:solidFill>
              </a:rPr>
              <a:pPr/>
              <a:t>‹#›</a:t>
            </a:fld>
            <a:endParaRPr lang="en-US">
              <a:solidFill>
                <a:srgbClr val="124193"/>
              </a:solidFill>
            </a:endParaRPr>
          </a:p>
        </p:txBody>
      </p:sp>
      <p:pic>
        <p:nvPicPr>
          <p:cNvPr id="7" name="Picture 6">
            <a:extLst>
              <a:ext uri="{FF2B5EF4-FFF2-40B4-BE49-F238E27FC236}">
                <a16:creationId xmlns:a16="http://schemas.microsoft.com/office/drawing/2014/main" id="{B2A64BF0-7B15-4B89-88DB-A7B0A5AD8AC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1346" y="5147352"/>
            <a:ext cx="1015126" cy="1348971"/>
          </a:xfrm>
          <a:prstGeom prst="rect">
            <a:avLst/>
          </a:prstGeom>
        </p:spPr>
      </p:pic>
    </p:spTree>
    <p:extLst>
      <p:ext uri="{BB962C8B-B14F-4D97-AF65-F5344CB8AC3E}">
        <p14:creationId xmlns:p14="http://schemas.microsoft.com/office/powerpoint/2010/main" val="3285870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B3DA0-6A25-4730-A919-2323666F9343}"/>
              </a:ext>
            </a:extLst>
          </p:cNvPr>
          <p:cNvSpPr>
            <a:spLocks noGrp="1"/>
          </p:cNvSpPr>
          <p:nvPr>
            <p:ph type="title" hasCustomPrompt="1"/>
          </p:nvPr>
        </p:nvSpPr>
        <p:spPr/>
        <p:txBody>
          <a:bodyPr/>
          <a:lstStyle>
            <a:lvl1pPr>
              <a:defRPr>
                <a:solidFill>
                  <a:srgbClr val="12419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79403CA-A90F-4D20-9EA6-841F98B8F20C}"/>
              </a:ext>
            </a:extLst>
          </p:cNvPr>
          <p:cNvSpPr>
            <a:spLocks noGrp="1"/>
          </p:cNvSpPr>
          <p:nvPr>
            <p:ph sz="half" idx="1"/>
          </p:nvPr>
        </p:nvSpPr>
        <p:spPr>
          <a:xfrm>
            <a:off x="838200" y="1825625"/>
            <a:ext cx="5181600" cy="4351338"/>
          </a:xfrm>
        </p:spPr>
        <p:txBody>
          <a:bodyPr/>
          <a:lstStyle>
            <a:lvl1pPr>
              <a:defRPr>
                <a:solidFill>
                  <a:srgbClr val="124193"/>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a:extLst>
              <a:ext uri="{FF2B5EF4-FFF2-40B4-BE49-F238E27FC236}">
                <a16:creationId xmlns:a16="http://schemas.microsoft.com/office/drawing/2014/main" id="{2B90AAAE-D9AC-49B7-88B2-7807744409EF}"/>
              </a:ext>
            </a:extLst>
          </p:cNvPr>
          <p:cNvSpPr txBox="1">
            <a:spLocks/>
          </p:cNvSpPr>
          <p:nvPr userDrawn="1"/>
        </p:nvSpPr>
        <p:spPr>
          <a:xfrm>
            <a:off x="8610600" y="6311900"/>
            <a:ext cx="1303493" cy="365126"/>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2FDF81D-6A34-4751-834A-8F2D8293618D}" type="datetimeFigureOut">
              <a:rPr lang="en-US" smtClean="0">
                <a:solidFill>
                  <a:srgbClr val="FFFFFF"/>
                </a:solidFill>
              </a:rPr>
              <a:pPr/>
              <a:t>2/28/2024</a:t>
            </a:fld>
            <a:endParaRPr lang="en-US">
              <a:solidFill>
                <a:srgbClr val="FFFFFF"/>
              </a:solidFill>
            </a:endParaRPr>
          </a:p>
        </p:txBody>
      </p:sp>
      <p:sp>
        <p:nvSpPr>
          <p:cNvPr id="15" name="Footer Placeholder 4">
            <a:extLst>
              <a:ext uri="{FF2B5EF4-FFF2-40B4-BE49-F238E27FC236}">
                <a16:creationId xmlns:a16="http://schemas.microsoft.com/office/drawing/2014/main" id="{6ED3C8A6-2441-49C2-9474-8A9A10D284FD}"/>
              </a:ext>
            </a:extLst>
          </p:cNvPr>
          <p:cNvSpPr txBox="1">
            <a:spLocks/>
          </p:cNvSpPr>
          <p:nvPr userDrawn="1"/>
        </p:nvSpPr>
        <p:spPr>
          <a:xfrm>
            <a:off x="2277907" y="6351876"/>
            <a:ext cx="7637980" cy="35445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124193"/>
                </a:solidFill>
              </a:rPr>
              <a:t>SEEC   |   Seeking Employment, Equality and Community for People with Developmental Disabilities   |   seeconline.org</a:t>
            </a:r>
          </a:p>
        </p:txBody>
      </p:sp>
      <p:sp>
        <p:nvSpPr>
          <p:cNvPr id="16" name="Slide Number Placeholder 5">
            <a:extLst>
              <a:ext uri="{FF2B5EF4-FFF2-40B4-BE49-F238E27FC236}">
                <a16:creationId xmlns:a16="http://schemas.microsoft.com/office/drawing/2014/main" id="{68396B6D-A956-476A-B5EF-A5816EBCFE37}"/>
              </a:ext>
            </a:extLst>
          </p:cNvPr>
          <p:cNvSpPr txBox="1">
            <a:spLocks/>
          </p:cNvSpPr>
          <p:nvPr userDrawn="1"/>
        </p:nvSpPr>
        <p:spPr>
          <a:xfrm>
            <a:off x="10037852" y="6315621"/>
            <a:ext cx="1315948" cy="36140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40244D-A2A5-4AA7-8211-A8A589A22616}" type="slidenum">
              <a:rPr lang="en-US" smtClean="0">
                <a:solidFill>
                  <a:srgbClr val="FFFFFF"/>
                </a:solidFill>
              </a:rPr>
              <a:pPr/>
              <a:t>‹#›</a:t>
            </a:fld>
            <a:endParaRPr lang="en-US">
              <a:solidFill>
                <a:srgbClr val="FFFFFF"/>
              </a:solidFill>
            </a:endParaRPr>
          </a:p>
        </p:txBody>
      </p:sp>
      <p:sp>
        <p:nvSpPr>
          <p:cNvPr id="20" name="Media Placeholder 19">
            <a:extLst>
              <a:ext uri="{FF2B5EF4-FFF2-40B4-BE49-F238E27FC236}">
                <a16:creationId xmlns:a16="http://schemas.microsoft.com/office/drawing/2014/main" id="{BBA67895-E29D-48BA-AC28-414FC77444E1}"/>
              </a:ext>
            </a:extLst>
          </p:cNvPr>
          <p:cNvSpPr>
            <a:spLocks noGrp="1"/>
          </p:cNvSpPr>
          <p:nvPr>
            <p:ph type="media" sz="quarter" idx="10"/>
          </p:nvPr>
        </p:nvSpPr>
        <p:spPr>
          <a:xfrm>
            <a:off x="6915150" y="2260600"/>
            <a:ext cx="4438650" cy="3287713"/>
          </a:xfrm>
        </p:spPr>
        <p:txBody>
          <a:bodyPr/>
          <a:lstStyle/>
          <a:p>
            <a:r>
              <a:rPr lang="en-US"/>
              <a:t>Click icon to add media</a:t>
            </a:r>
          </a:p>
        </p:txBody>
      </p:sp>
      <p:pic>
        <p:nvPicPr>
          <p:cNvPr id="8" name="Picture 7">
            <a:extLst>
              <a:ext uri="{FF2B5EF4-FFF2-40B4-BE49-F238E27FC236}">
                <a16:creationId xmlns:a16="http://schemas.microsoft.com/office/drawing/2014/main" id="{846F390F-8CB6-4BF5-92D6-97F1D34531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167" y="365125"/>
            <a:ext cx="834063" cy="1108361"/>
          </a:xfrm>
          <a:prstGeom prst="rect">
            <a:avLst/>
          </a:prstGeom>
        </p:spPr>
      </p:pic>
    </p:spTree>
    <p:extLst>
      <p:ext uri="{BB962C8B-B14F-4D97-AF65-F5344CB8AC3E}">
        <p14:creationId xmlns:p14="http://schemas.microsoft.com/office/powerpoint/2010/main" val="32251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F290-B8BF-4765-B9DB-B4DBC5F8FBCA}"/>
              </a:ext>
            </a:extLst>
          </p:cNvPr>
          <p:cNvSpPr>
            <a:spLocks noGrp="1"/>
          </p:cNvSpPr>
          <p:nvPr>
            <p:ph type="title" hasCustomPrompt="1"/>
          </p:nvPr>
        </p:nvSpPr>
        <p:spPr>
          <a:xfrm>
            <a:off x="1345914" y="365125"/>
            <a:ext cx="10009473" cy="1325563"/>
          </a:xfrm>
        </p:spPr>
        <p:txBody>
          <a:bodyPr/>
          <a:lstStyle>
            <a:lvl1pPr>
              <a:defRPr>
                <a:solidFill>
                  <a:srgbClr val="124193"/>
                </a:solidFill>
              </a:defRPr>
            </a:lvl1pPr>
          </a:lstStyle>
          <a:p>
            <a:r>
              <a:rPr lang="en-US"/>
              <a:t>Click To Edit Master Title Style</a:t>
            </a:r>
          </a:p>
        </p:txBody>
      </p:sp>
      <p:sp>
        <p:nvSpPr>
          <p:cNvPr id="3" name="Text Placeholder 2">
            <a:extLst>
              <a:ext uri="{FF2B5EF4-FFF2-40B4-BE49-F238E27FC236}">
                <a16:creationId xmlns:a16="http://schemas.microsoft.com/office/drawing/2014/main" id="{874BC888-F209-44A8-B641-CF5EC4F3F62E}"/>
              </a:ext>
            </a:extLst>
          </p:cNvPr>
          <p:cNvSpPr>
            <a:spLocks noGrp="1"/>
          </p:cNvSpPr>
          <p:nvPr>
            <p:ph type="body" idx="1"/>
          </p:nvPr>
        </p:nvSpPr>
        <p:spPr>
          <a:xfrm>
            <a:off x="839788" y="1681163"/>
            <a:ext cx="5157787" cy="823912"/>
          </a:xfrm>
        </p:spPr>
        <p:txBody>
          <a:bodyPr anchor="t">
            <a:normAutofit/>
          </a:bodyPr>
          <a:lstStyle>
            <a:lvl1pPr marL="0" indent="0">
              <a:buNone/>
              <a:defRPr sz="2800" b="1">
                <a:solidFill>
                  <a:srgbClr val="12419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CA699F1-1B89-4E41-9BB8-5C57C1080696}"/>
              </a:ext>
            </a:extLst>
          </p:cNvPr>
          <p:cNvSpPr>
            <a:spLocks noGrp="1"/>
          </p:cNvSpPr>
          <p:nvPr>
            <p:ph sz="half" idx="2"/>
          </p:nvPr>
        </p:nvSpPr>
        <p:spPr>
          <a:xfrm>
            <a:off x="839788" y="2505075"/>
            <a:ext cx="5157787" cy="3684588"/>
          </a:xfrm>
        </p:spPr>
        <p:txBody>
          <a:bodyPr/>
          <a:lstStyle>
            <a:lvl1pPr>
              <a:defRPr sz="2400">
                <a:solidFill>
                  <a:srgbClr val="124193"/>
                </a:solidFill>
              </a:defRPr>
            </a:lvl1pPr>
            <a:lvl2pPr>
              <a:defRPr sz="2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1020411-D227-40E7-A2AE-4B2D82B6E43A}"/>
              </a:ext>
            </a:extLst>
          </p:cNvPr>
          <p:cNvSpPr>
            <a:spLocks noGrp="1"/>
          </p:cNvSpPr>
          <p:nvPr>
            <p:ph type="body" sz="quarter" idx="3"/>
          </p:nvPr>
        </p:nvSpPr>
        <p:spPr>
          <a:xfrm>
            <a:off x="6172200" y="1681163"/>
            <a:ext cx="5183188" cy="823912"/>
          </a:xfrm>
        </p:spPr>
        <p:txBody>
          <a:bodyPr anchor="t">
            <a:normAutofit/>
          </a:bodyPr>
          <a:lstStyle>
            <a:lvl1pPr marL="0" indent="0">
              <a:buNone/>
              <a:defRPr sz="2800" b="1">
                <a:solidFill>
                  <a:srgbClr val="12419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81DDF4E-2E36-49C7-A5E5-8415CB79BEB3}"/>
              </a:ext>
            </a:extLst>
          </p:cNvPr>
          <p:cNvSpPr>
            <a:spLocks noGrp="1"/>
          </p:cNvSpPr>
          <p:nvPr>
            <p:ph sz="quarter" idx="4"/>
          </p:nvPr>
        </p:nvSpPr>
        <p:spPr>
          <a:xfrm>
            <a:off x="6172200" y="2505075"/>
            <a:ext cx="5183188" cy="3684588"/>
          </a:xfrm>
        </p:spPr>
        <p:txBody>
          <a:bodyPr/>
          <a:lstStyle>
            <a:lvl1pPr>
              <a:defRPr sz="2400">
                <a:solidFill>
                  <a:srgbClr val="124193"/>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02EE05E-26E3-4B2F-B59F-E22F00618A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1167" y="365125"/>
            <a:ext cx="834063" cy="1108361"/>
          </a:xfrm>
          <a:prstGeom prst="rect">
            <a:avLst/>
          </a:prstGeom>
        </p:spPr>
      </p:pic>
    </p:spTree>
    <p:extLst>
      <p:ext uri="{BB962C8B-B14F-4D97-AF65-F5344CB8AC3E}">
        <p14:creationId xmlns:p14="http://schemas.microsoft.com/office/powerpoint/2010/main" val="3099578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35D78-B78B-45CE-80A9-F9F9FEC14DB2}"/>
              </a:ext>
            </a:extLst>
          </p:cNvPr>
          <p:cNvSpPr>
            <a:spLocks noGrp="1"/>
          </p:cNvSpPr>
          <p:nvPr>
            <p:ph type="title" hasCustomPrompt="1"/>
          </p:nvPr>
        </p:nvSpPr>
        <p:spPr/>
        <p:txBody>
          <a:bodyPr/>
          <a:lstStyle>
            <a:lvl1pPr>
              <a:defRPr>
                <a:solidFill>
                  <a:srgbClr val="124193"/>
                </a:solidFill>
              </a:defRPr>
            </a:lvl1pPr>
          </a:lstStyle>
          <a:p>
            <a:r>
              <a:rPr lang="en-US"/>
              <a:t>Click To Edit Master Title Style</a:t>
            </a:r>
          </a:p>
        </p:txBody>
      </p:sp>
    </p:spTree>
    <p:extLst>
      <p:ext uri="{BB962C8B-B14F-4D97-AF65-F5344CB8AC3E}">
        <p14:creationId xmlns:p14="http://schemas.microsoft.com/office/powerpoint/2010/main" val="1897668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B3E8B792-DAB0-400F-B3DE-B4C721F640D5}"/>
              </a:ext>
            </a:extLst>
          </p:cNvPr>
          <p:cNvGraphicFramePr>
            <a:graphicFrameLocks noChangeAspect="1"/>
          </p:cNvGraphicFramePr>
          <p:nvPr userDrawn="1">
            <p:extLst>
              <p:ext uri="{D42A27DB-BD31-4B8C-83A1-F6EECF244321}">
                <p14:modId xmlns:p14="http://schemas.microsoft.com/office/powerpoint/2010/main" val="1554712517"/>
              </p:ext>
            </p:extLst>
          </p:nvPr>
        </p:nvGraphicFramePr>
        <p:xfrm>
          <a:off x="733425" y="2502313"/>
          <a:ext cx="10603552" cy="3761260"/>
        </p:xfrm>
        <a:graphic>
          <a:graphicData uri="http://schemas.openxmlformats.org/presentationml/2006/ole">
            <mc:AlternateContent xmlns:mc="http://schemas.openxmlformats.org/markup-compatibility/2006">
              <mc:Choice xmlns:v="urn:schemas-microsoft-com:vml" Requires="v">
                <p:oleObj name="Document" r:id="rId2" imgW="6055275" imgH="2123801" progId="Word.Document.12">
                  <p:embed/>
                </p:oleObj>
              </mc:Choice>
              <mc:Fallback>
                <p:oleObj name="Document" r:id="rId2" imgW="6055275" imgH="2123801" progId="Word.Document.12">
                  <p:embed/>
                  <p:pic>
                    <p:nvPicPr>
                      <p:cNvPr id="6" name="Object 5">
                        <a:extLst>
                          <a:ext uri="{FF2B5EF4-FFF2-40B4-BE49-F238E27FC236}">
                            <a16:creationId xmlns:a16="http://schemas.microsoft.com/office/drawing/2014/main" id="{B3E8B792-DAB0-400F-B3DE-B4C721F640D5}"/>
                          </a:ext>
                        </a:extLst>
                      </p:cNvPr>
                      <p:cNvPicPr/>
                      <p:nvPr/>
                    </p:nvPicPr>
                    <p:blipFill>
                      <a:blip r:embed="rId3"/>
                      <a:stretch>
                        <a:fillRect/>
                      </a:stretch>
                    </p:blipFill>
                    <p:spPr>
                      <a:xfrm>
                        <a:off x="733425" y="2502313"/>
                        <a:ext cx="10603552" cy="3761260"/>
                      </a:xfrm>
                      <a:prstGeom prst="rect">
                        <a:avLst/>
                      </a:prstGeom>
                      <a:noFill/>
                    </p:spPr>
                  </p:pic>
                </p:oleObj>
              </mc:Fallback>
            </mc:AlternateContent>
          </a:graphicData>
        </a:graphic>
      </p:graphicFrame>
    </p:spTree>
    <p:extLst>
      <p:ext uri="{BB962C8B-B14F-4D97-AF65-F5344CB8AC3E}">
        <p14:creationId xmlns:p14="http://schemas.microsoft.com/office/powerpoint/2010/main" val="140582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4A8C-7787-45D7-B757-2972B78AA0DA}"/>
              </a:ext>
            </a:extLst>
          </p:cNvPr>
          <p:cNvSpPr>
            <a:spLocks noGrp="1"/>
          </p:cNvSpPr>
          <p:nvPr>
            <p:ph type="title" hasCustomPrompt="1"/>
          </p:nvPr>
        </p:nvSpPr>
        <p:spPr/>
        <p:txBody>
          <a:bodyPr anchor="t"/>
          <a:lstStyle>
            <a:lvl1pPr>
              <a:defRPr>
                <a:solidFill>
                  <a:srgbClr val="124193"/>
                </a:solidFill>
              </a:defRPr>
            </a:lvl1pPr>
          </a:lstStyle>
          <a:p>
            <a:r>
              <a:rPr lang="en-US"/>
              <a:t>Click To Edit Master Title Style</a:t>
            </a:r>
          </a:p>
        </p:txBody>
      </p:sp>
    </p:spTree>
    <p:extLst>
      <p:ext uri="{BB962C8B-B14F-4D97-AF65-F5344CB8AC3E}">
        <p14:creationId xmlns:p14="http://schemas.microsoft.com/office/powerpoint/2010/main" val="1644782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B0D36-0FC8-49AF-B15C-25F2040171BA}"/>
              </a:ext>
            </a:extLst>
          </p:cNvPr>
          <p:cNvSpPr>
            <a:spLocks noGrp="1"/>
          </p:cNvSpPr>
          <p:nvPr>
            <p:ph type="title" hasCustomPrompt="1"/>
          </p:nvPr>
        </p:nvSpPr>
        <p:spPr>
          <a:xfrm>
            <a:off x="2277010" y="457200"/>
            <a:ext cx="3932237" cy="1600200"/>
          </a:xfrm>
        </p:spPr>
        <p:txBody>
          <a:bodyPr anchor="t"/>
          <a:lstStyle>
            <a:lvl1pPr>
              <a:defRPr sz="3200">
                <a:solidFill>
                  <a:srgbClr val="124193"/>
                </a:solidFill>
              </a:defRPr>
            </a:lvl1pPr>
          </a:lstStyle>
          <a:p>
            <a:r>
              <a:rPr lang="en-US"/>
              <a:t>Click To Edit Master Title Style</a:t>
            </a:r>
          </a:p>
        </p:txBody>
      </p:sp>
      <p:sp>
        <p:nvSpPr>
          <p:cNvPr id="4" name="Text Placeholder 3">
            <a:extLst>
              <a:ext uri="{FF2B5EF4-FFF2-40B4-BE49-F238E27FC236}">
                <a16:creationId xmlns:a16="http://schemas.microsoft.com/office/drawing/2014/main" id="{E20C18AE-0F98-45CA-A41D-394CEACE7675}"/>
              </a:ext>
            </a:extLst>
          </p:cNvPr>
          <p:cNvSpPr>
            <a:spLocks noGrp="1"/>
          </p:cNvSpPr>
          <p:nvPr>
            <p:ph type="body" sz="half" idx="2"/>
          </p:nvPr>
        </p:nvSpPr>
        <p:spPr>
          <a:xfrm>
            <a:off x="2277009" y="2097745"/>
            <a:ext cx="3932237" cy="3811588"/>
          </a:xfrm>
        </p:spPr>
        <p:txBody>
          <a:bodyPr/>
          <a:lstStyle>
            <a:lvl1pPr marL="0" indent="0">
              <a:buNone/>
              <a:defRPr sz="1600">
                <a:solidFill>
                  <a:srgbClr val="124193"/>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Slide Number Placeholder 5">
            <a:extLst>
              <a:ext uri="{FF2B5EF4-FFF2-40B4-BE49-F238E27FC236}">
                <a16:creationId xmlns:a16="http://schemas.microsoft.com/office/drawing/2014/main" id="{19FD190B-7BD0-42D0-83CB-EE95E437846D}"/>
              </a:ext>
            </a:extLst>
          </p:cNvPr>
          <p:cNvSpPr txBox="1">
            <a:spLocks/>
          </p:cNvSpPr>
          <p:nvPr userDrawn="1"/>
        </p:nvSpPr>
        <p:spPr>
          <a:xfrm>
            <a:off x="9328935" y="6325742"/>
            <a:ext cx="1315948" cy="36140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40244D-A2A5-4AA7-8211-A8A589A22616}" type="slidenum">
              <a:rPr lang="en-US" smtClean="0">
                <a:solidFill>
                  <a:srgbClr val="124193"/>
                </a:solidFill>
              </a:rPr>
              <a:pPr/>
              <a:t>‹#›</a:t>
            </a:fld>
            <a:endParaRPr lang="en-US">
              <a:solidFill>
                <a:srgbClr val="124193"/>
              </a:solidFill>
            </a:endParaRPr>
          </a:p>
        </p:txBody>
      </p:sp>
      <p:sp>
        <p:nvSpPr>
          <p:cNvPr id="12" name="Footer Placeholder 4">
            <a:extLst>
              <a:ext uri="{FF2B5EF4-FFF2-40B4-BE49-F238E27FC236}">
                <a16:creationId xmlns:a16="http://schemas.microsoft.com/office/drawing/2014/main" id="{BD3B665E-D6C5-4C6D-BF1A-4AF710F36597}"/>
              </a:ext>
            </a:extLst>
          </p:cNvPr>
          <p:cNvSpPr txBox="1">
            <a:spLocks/>
          </p:cNvSpPr>
          <p:nvPr userDrawn="1"/>
        </p:nvSpPr>
        <p:spPr>
          <a:xfrm>
            <a:off x="2277010" y="6332696"/>
            <a:ext cx="7637980" cy="35445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124193"/>
                </a:solidFill>
              </a:rPr>
              <a:t>SEEC   |   Seeking Employment, Equality and Community for People with Developmental Disabilities   |   seeconline.org</a:t>
            </a:r>
          </a:p>
        </p:txBody>
      </p:sp>
    </p:spTree>
    <p:extLst>
      <p:ext uri="{BB962C8B-B14F-4D97-AF65-F5344CB8AC3E}">
        <p14:creationId xmlns:p14="http://schemas.microsoft.com/office/powerpoint/2010/main" val="3904015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81C41D-FB23-442E-8F86-61F2D311FCD7}"/>
              </a:ext>
            </a:extLst>
          </p:cNvPr>
          <p:cNvSpPr>
            <a:spLocks noGrp="1"/>
          </p:cNvSpPr>
          <p:nvPr>
            <p:ph type="title"/>
          </p:nvPr>
        </p:nvSpPr>
        <p:spPr>
          <a:xfrm>
            <a:off x="1458930" y="256525"/>
            <a:ext cx="989487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C7567B-8131-45B9-A9C6-2B5DE56C8D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a:extLst>
              <a:ext uri="{FF2B5EF4-FFF2-40B4-BE49-F238E27FC236}">
                <a16:creationId xmlns:a16="http://schemas.microsoft.com/office/drawing/2014/main" id="{B89F11F6-EBC5-4D9D-9E26-0C3A0E5FE588}"/>
              </a:ext>
            </a:extLst>
          </p:cNvPr>
          <p:cNvGrpSpPr/>
          <p:nvPr userDrawn="1"/>
        </p:nvGrpSpPr>
        <p:grpSpPr>
          <a:xfrm>
            <a:off x="11170063" y="6151080"/>
            <a:ext cx="1402213" cy="794579"/>
            <a:chOff x="10800015" y="5903229"/>
            <a:chExt cx="1885278" cy="1068313"/>
          </a:xfrm>
        </p:grpSpPr>
        <p:sp>
          <p:nvSpPr>
            <p:cNvPr id="4" name="Isosceles Triangle 3">
              <a:extLst>
                <a:ext uri="{FF2B5EF4-FFF2-40B4-BE49-F238E27FC236}">
                  <a16:creationId xmlns:a16="http://schemas.microsoft.com/office/drawing/2014/main" id="{1BDFCB9A-0FE1-4359-BA70-0D40D08CE24B}"/>
                </a:ext>
              </a:extLst>
            </p:cNvPr>
            <p:cNvSpPr/>
            <p:nvPr userDrawn="1"/>
          </p:nvSpPr>
          <p:spPr>
            <a:xfrm rot="8142295">
              <a:off x="11075650" y="6154200"/>
              <a:ext cx="1609643" cy="817342"/>
            </a:xfrm>
            <a:prstGeom prst="triangle">
              <a:avLst/>
            </a:prstGeom>
            <a:solidFill>
              <a:srgbClr val="008B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C63AF8EE-B641-4177-8B1A-A7D35A4A34D5}"/>
                </a:ext>
              </a:extLst>
            </p:cNvPr>
            <p:cNvSpPr/>
            <p:nvPr userDrawn="1"/>
          </p:nvSpPr>
          <p:spPr>
            <a:xfrm rot="8142295">
              <a:off x="10800015" y="5903229"/>
              <a:ext cx="1609643" cy="817342"/>
            </a:xfrm>
            <a:prstGeom prst="triangle">
              <a:avLst/>
            </a:prstGeom>
            <a:solidFill>
              <a:srgbClr val="124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89368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6" r:id="rId9"/>
    <p:sldLayoutId id="2147483657" r:id="rId10"/>
    <p:sldLayoutId id="2147483660" r:id="rId11"/>
  </p:sldLayoutIdLst>
  <p:txStyles>
    <p:titleStyle>
      <a:lvl1pPr algn="l" defTabSz="914400" rtl="0" eaLnBrk="1" latinLnBrk="0" hangingPunct="1">
        <a:lnSpc>
          <a:spcPct val="90000"/>
        </a:lnSpc>
        <a:spcBef>
          <a:spcPct val="0"/>
        </a:spcBef>
        <a:buNone/>
        <a:defRPr sz="4400" kern="1200">
          <a:solidFill>
            <a:srgbClr val="124193"/>
          </a:solidFill>
          <a:latin typeface="BentonSans" panose="0200080304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24193"/>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19.svg"/><Relationship Id="rId5" Type="http://schemas.openxmlformats.org/officeDocument/2006/relationships/diagramQuickStyle" Target="../diagrams/quickStyle2.xml"/><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diagramLayout" Target="../diagrams/layout2.xml"/><Relationship Id="rId9" Type="http://schemas.openxmlformats.org/officeDocument/2006/relationships/image" Target="../media/image17.svg"/><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hyperlink" Target="https://coalitionfwd.com/" TargetMode="External"/><Relationship Id="rId3" Type="http://schemas.openxmlformats.org/officeDocument/2006/relationships/image" Target="../media/image25.jpeg"/><Relationship Id="rId7" Type="http://schemas.openxmlformats.org/officeDocument/2006/relationships/hyperlink" Target="https://www.employmentcollaborative.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linkedin.com/posts/employment-collaborative-of-cuyahoga-county_inclusion-employment-disabilityinclusion-activity-6982711338783424512-S6LF" TargetMode="External"/><Relationship Id="rId9" Type="http://schemas.openxmlformats.org/officeDocument/2006/relationships/hyperlink" Target="https://www.linkedin.com/company/mogatewaynexu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disabilityin.org/" TargetMode="External"/><Relationship Id="rId3" Type="http://schemas.openxmlformats.org/officeDocument/2006/relationships/image" Target="../media/image28.png"/><Relationship Id="rId7"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3.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4.png"/><Relationship Id="rId7" Type="http://schemas.openxmlformats.org/officeDocument/2006/relationships/hyperlink" Target="https://jamesemmettandcompany.com/contac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jpg"/><Relationship Id="rId11" Type="http://schemas.openxmlformats.org/officeDocument/2006/relationships/image" Target="../media/image40.sv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hyperlink" Target="https://icon-icons.com/icon/bridge/125944" TargetMode="External"/><Relationship Id="rId9" Type="http://schemas.openxmlformats.org/officeDocument/2006/relationships/image" Target="../media/image38.svg"/></Relationships>
</file>

<file path=ppt/slides/_rels/slide19.xml.rels><?xml version="1.0" encoding="UTF-8" standalone="yes"?>
<Relationships xmlns="http://schemas.openxmlformats.org/package/2006/relationships"><Relationship Id="rId3" Type="http://schemas.openxmlformats.org/officeDocument/2006/relationships/hyperlink" Target="mailto:sblanks@seeconline.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s://www.linkedin.com/in/steve-blanks-5a16474/details/skills/?detailScreenTabIndex=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linkedin.com/posts/mogatewaynexus_activity-7044303823108018176-Xj_T/" TargetMode="External"/><Relationship Id="rId3" Type="http://schemas.openxmlformats.org/officeDocument/2006/relationships/hyperlink" Target="https://youtu.be/s9FBK4eprmA" TargetMode="External"/><Relationship Id="rId7" Type="http://schemas.openxmlformats.org/officeDocument/2006/relationships/hyperlink" Target="https://coalitionfwd.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apparelist.com/2022/07/12/stakes-manufacturing-wins-award-for-disabilities-inclusion-program/" TargetMode="External"/><Relationship Id="rId11" Type="http://schemas.openxmlformats.org/officeDocument/2006/relationships/hyperlink" Target="https://jamesemmettandcompany.com/" TargetMode="External"/><Relationship Id="rId5" Type="http://schemas.openxmlformats.org/officeDocument/2006/relationships/hyperlink" Target="https://impressionsmagazine.com/build-your-business/management/ask-the-experts-jed-seifert/" TargetMode="External"/><Relationship Id="rId10" Type="http://schemas.openxmlformats.org/officeDocument/2006/relationships/hyperlink" Target="https://jobs.sourceabled.com/" TargetMode="External"/><Relationship Id="rId4" Type="http://schemas.openxmlformats.org/officeDocument/2006/relationships/hyperlink" Target="https://www.linkedin.com/pulse/how-many-touches-does-take-make-sale-2022-jennifer" TargetMode="External"/><Relationship Id="rId9" Type="http://schemas.openxmlformats.org/officeDocument/2006/relationships/hyperlink" Target="https://www.employmentcollaborative.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s://www.enliveningedge.org/views/zappos-ceo-tony-hsieh-shares-4-business-books-he-thinks-everyone-should-read/" TargetMode="Externa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hyperlink" Target="https://www.ethicalsystems.org/give-and-tak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canada.ca/en/employment-social-development/campaigns/skills-boost.html" TargetMode="External"/><Relationship Id="rId11" Type="http://schemas.openxmlformats.org/officeDocument/2006/relationships/image" Target="../media/image15.jpg"/><Relationship Id="rId5" Type="http://schemas.openxmlformats.org/officeDocument/2006/relationships/image" Target="../media/image10.png"/><Relationship Id="rId10" Type="http://schemas.openxmlformats.org/officeDocument/2006/relationships/image" Target="../media/image14.svg"/><Relationship Id="rId4" Type="http://schemas.openxmlformats.org/officeDocument/2006/relationships/hyperlink" Target="http://www.descartesbiometrics.com/helix-sdk/" TargetMode="Externa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2FF34B-4017-4A8E-B678-E5767CA95A1A}"/>
              </a:ext>
            </a:extLst>
          </p:cNvPr>
          <p:cNvSpPr>
            <a:spLocks noGrp="1"/>
          </p:cNvSpPr>
          <p:nvPr>
            <p:ph type="ctrTitle"/>
          </p:nvPr>
        </p:nvSpPr>
        <p:spPr>
          <a:xfrm>
            <a:off x="746234" y="1041400"/>
            <a:ext cx="7141603" cy="2387600"/>
          </a:xfrm>
        </p:spPr>
        <p:txBody>
          <a:bodyPr/>
          <a:lstStyle/>
          <a:p>
            <a:r>
              <a:rPr lang="en-US" dirty="0"/>
              <a:t>Sample Title Page</a:t>
            </a:r>
          </a:p>
        </p:txBody>
      </p:sp>
      <p:sp>
        <p:nvSpPr>
          <p:cNvPr id="5" name="Subtitle 4">
            <a:extLst>
              <a:ext uri="{FF2B5EF4-FFF2-40B4-BE49-F238E27FC236}">
                <a16:creationId xmlns:a16="http://schemas.microsoft.com/office/drawing/2014/main" id="{526EBC27-6BB4-4731-9113-182E37B3E912}"/>
              </a:ext>
            </a:extLst>
          </p:cNvPr>
          <p:cNvSpPr>
            <a:spLocks noGrp="1"/>
          </p:cNvSpPr>
          <p:nvPr>
            <p:ph type="subTitle" idx="1"/>
          </p:nvPr>
        </p:nvSpPr>
        <p:spPr>
          <a:xfrm>
            <a:off x="1019153" y="1822050"/>
            <a:ext cx="7010400" cy="3683400"/>
          </a:xfrm>
        </p:spPr>
        <p:txBody>
          <a:bodyPr vert="horz" lIns="91440" tIns="45720" rIns="91440" bIns="45720" rtlCol="0" anchor="t">
            <a:normAutofit fontScale="47500" lnSpcReduction="20000"/>
          </a:bodyPr>
          <a:lstStyle/>
          <a:p>
            <a:pPr>
              <a:lnSpc>
                <a:spcPct val="120000"/>
              </a:lnSpc>
            </a:pPr>
            <a:r>
              <a:rPr lang="en-US" sz="8000" dirty="0">
                <a:solidFill>
                  <a:schemeClr val="tx1"/>
                </a:solidFill>
              </a:rPr>
              <a:t>Employer Engagement</a:t>
            </a:r>
            <a:br>
              <a:rPr lang="en-US" sz="8000" dirty="0">
                <a:solidFill>
                  <a:schemeClr val="tx1"/>
                </a:solidFill>
              </a:rPr>
            </a:br>
            <a:endParaRPr lang="en-US" sz="8000" dirty="0">
              <a:solidFill>
                <a:schemeClr val="tx1"/>
              </a:solidFill>
            </a:endParaRPr>
          </a:p>
          <a:p>
            <a:pPr>
              <a:lnSpc>
                <a:spcPct val="120000"/>
              </a:lnSpc>
            </a:pPr>
            <a:r>
              <a:rPr lang="en-US" sz="7000" dirty="0">
                <a:solidFill>
                  <a:schemeClr val="tx1"/>
                </a:solidFill>
              </a:rPr>
              <a:t>Hawaii Employment First Summit-</a:t>
            </a:r>
            <a:br>
              <a:rPr lang="en-US" sz="7000" dirty="0">
                <a:solidFill>
                  <a:schemeClr val="tx1"/>
                </a:solidFill>
              </a:rPr>
            </a:br>
            <a:r>
              <a:rPr lang="en-US" sz="7000" b="0" i="1" dirty="0">
                <a:solidFill>
                  <a:schemeClr val="tx1"/>
                </a:solidFill>
              </a:rPr>
              <a:t>Professional Track</a:t>
            </a:r>
          </a:p>
          <a:p>
            <a:pPr>
              <a:lnSpc>
                <a:spcPct val="120000"/>
              </a:lnSpc>
            </a:pPr>
            <a:r>
              <a:rPr lang="en-US" sz="6000" b="0" i="1" dirty="0">
                <a:solidFill>
                  <a:schemeClr val="tx1"/>
                </a:solidFill>
              </a:rPr>
              <a:t>February 29, 2024</a:t>
            </a:r>
          </a:p>
          <a:p>
            <a:pPr>
              <a:lnSpc>
                <a:spcPct val="120000"/>
              </a:lnSpc>
            </a:pPr>
            <a:r>
              <a:rPr lang="en-US" sz="4400" dirty="0">
                <a:latin typeface="Roboto"/>
                <a:ea typeface="Roboto"/>
                <a:cs typeface="Roboto"/>
              </a:rPr>
              <a:t>Presented Name Last Name </a:t>
            </a:r>
            <a:endParaRPr lang="en-US" sz="4400" dirty="0">
              <a:cs typeface="Roboto"/>
            </a:endParaRPr>
          </a:p>
        </p:txBody>
      </p:sp>
    </p:spTree>
    <p:extLst>
      <p:ext uri="{BB962C8B-B14F-4D97-AF65-F5344CB8AC3E}">
        <p14:creationId xmlns:p14="http://schemas.microsoft.com/office/powerpoint/2010/main" val="3444434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A208A-F57D-6CF6-7044-6000CA414477}"/>
              </a:ext>
            </a:extLst>
          </p:cNvPr>
          <p:cNvSpPr>
            <a:spLocks noGrp="1"/>
          </p:cNvSpPr>
          <p:nvPr>
            <p:ph type="title"/>
          </p:nvPr>
        </p:nvSpPr>
        <p:spPr>
          <a:xfrm>
            <a:off x="1458930" y="256526"/>
            <a:ext cx="10059970" cy="1180842"/>
          </a:xfrm>
        </p:spPr>
        <p:txBody>
          <a:bodyPr/>
          <a:lstStyle/>
          <a:p>
            <a:r>
              <a:rPr lang="en-US" dirty="0"/>
              <a:t>Major Phases of the Employer Journey-5 Cs</a:t>
            </a:r>
          </a:p>
        </p:txBody>
      </p:sp>
      <p:graphicFrame>
        <p:nvGraphicFramePr>
          <p:cNvPr id="4" name="Content Placeholder 3" descr="arrow moving from connection to consideration, conversion to continuation">
            <a:extLst>
              <a:ext uri="{FF2B5EF4-FFF2-40B4-BE49-F238E27FC236}">
                <a16:creationId xmlns:a16="http://schemas.microsoft.com/office/drawing/2014/main" id="{FAF26835-7CE3-F33B-A46F-A924AD073BBA}"/>
              </a:ext>
            </a:extLst>
          </p:cNvPr>
          <p:cNvGraphicFramePr>
            <a:graphicFrameLocks noGrp="1"/>
          </p:cNvGraphicFramePr>
          <p:nvPr>
            <p:ph idx="1"/>
            <p:extLst>
              <p:ext uri="{D42A27DB-BD31-4B8C-83A1-F6EECF244321}">
                <p14:modId xmlns:p14="http://schemas.microsoft.com/office/powerpoint/2010/main" val="2718536449"/>
              </p:ext>
            </p:extLst>
          </p:nvPr>
        </p:nvGraphicFramePr>
        <p:xfrm>
          <a:off x="1597533" y="1396999"/>
          <a:ext cx="8425569" cy="4064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tar: 5 Points 6">
            <a:extLst>
              <a:ext uri="{FF2B5EF4-FFF2-40B4-BE49-F238E27FC236}">
                <a16:creationId xmlns:a16="http://schemas.microsoft.com/office/drawing/2014/main" id="{0E0DB1DC-8ACB-4160-1D18-904097C3F4BC}"/>
              </a:ext>
              <a:ext uri="{C183D7F6-B498-43B3-948B-1728B52AA6E4}">
                <adec:decorative xmlns:adec="http://schemas.microsoft.com/office/drawing/2017/decorative" val="1"/>
              </a:ext>
            </a:extLst>
          </p:cNvPr>
          <p:cNvSpPr/>
          <p:nvPr/>
        </p:nvSpPr>
        <p:spPr>
          <a:xfrm>
            <a:off x="10320019" y="2590799"/>
            <a:ext cx="1757681" cy="1676400"/>
          </a:xfrm>
          <a:prstGeom prst="star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schemeClr val="tx1"/>
              </a:solidFill>
            </a:endParaRPr>
          </a:p>
        </p:txBody>
      </p:sp>
      <p:sp>
        <p:nvSpPr>
          <p:cNvPr id="8" name="TextBox 7">
            <a:extLst>
              <a:ext uri="{FF2B5EF4-FFF2-40B4-BE49-F238E27FC236}">
                <a16:creationId xmlns:a16="http://schemas.microsoft.com/office/drawing/2014/main" id="{5FDD6419-97CA-1BEA-3096-D0B9061BE090}"/>
              </a:ext>
            </a:extLst>
          </p:cNvPr>
          <p:cNvSpPr txBox="1"/>
          <p:nvPr/>
        </p:nvSpPr>
        <p:spPr>
          <a:xfrm>
            <a:off x="10637521" y="3244333"/>
            <a:ext cx="1143262" cy="369332"/>
          </a:xfrm>
          <a:prstGeom prst="rect">
            <a:avLst/>
          </a:prstGeom>
          <a:noFill/>
        </p:spPr>
        <p:txBody>
          <a:bodyPr wrap="none" rtlCol="0">
            <a:spAutoFit/>
          </a:bodyPr>
          <a:lstStyle/>
          <a:p>
            <a:r>
              <a:rPr lang="en-US"/>
              <a:t>Champion</a:t>
            </a:r>
          </a:p>
        </p:txBody>
      </p:sp>
      <p:sp>
        <p:nvSpPr>
          <p:cNvPr id="9" name="TextBox 8">
            <a:extLst>
              <a:ext uri="{FF2B5EF4-FFF2-40B4-BE49-F238E27FC236}">
                <a16:creationId xmlns:a16="http://schemas.microsoft.com/office/drawing/2014/main" id="{76A3B4C7-9DCF-7230-96E0-01D6CF86026E}"/>
              </a:ext>
            </a:extLst>
          </p:cNvPr>
          <p:cNvSpPr txBox="1"/>
          <p:nvPr/>
        </p:nvSpPr>
        <p:spPr>
          <a:xfrm>
            <a:off x="39623" y="5912973"/>
            <a:ext cx="5271764" cy="461665"/>
          </a:xfrm>
          <a:prstGeom prst="rect">
            <a:avLst/>
          </a:prstGeom>
          <a:noFill/>
        </p:spPr>
        <p:txBody>
          <a:bodyPr wrap="none" rtlCol="0">
            <a:spAutoFit/>
          </a:bodyPr>
          <a:lstStyle/>
          <a:p>
            <a:r>
              <a:rPr lang="en-US" sz="1200" i="1" dirty="0"/>
              <a:t>Adapted from: How to Master All 5 Stages of Customer Journey</a:t>
            </a:r>
            <a:br>
              <a:rPr lang="en-US" sz="1200" i="1" dirty="0"/>
            </a:br>
            <a:r>
              <a:rPr lang="en-US" sz="1200" i="1" dirty="0"/>
              <a:t>https://www.goldenvineyardbranding.com/blog/stages-of-the-customer-journey/</a:t>
            </a:r>
          </a:p>
        </p:txBody>
      </p:sp>
      <p:pic>
        <p:nvPicPr>
          <p:cNvPr id="5" name="Graphic 4" descr="Connections with solid fill">
            <a:extLst>
              <a:ext uri="{FF2B5EF4-FFF2-40B4-BE49-F238E27FC236}">
                <a16:creationId xmlns:a16="http://schemas.microsoft.com/office/drawing/2014/main" id="{51E32D45-0C2B-4EE6-8643-FDB6E36AE1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168898" y="4546600"/>
            <a:ext cx="1013214" cy="1013214"/>
          </a:xfrm>
          <a:prstGeom prst="rect">
            <a:avLst/>
          </a:prstGeom>
        </p:spPr>
      </p:pic>
      <p:pic>
        <p:nvPicPr>
          <p:cNvPr id="10" name="Graphic 9" descr="Head with gears with solid fill">
            <a:extLst>
              <a:ext uri="{FF2B5EF4-FFF2-40B4-BE49-F238E27FC236}">
                <a16:creationId xmlns:a16="http://schemas.microsoft.com/office/drawing/2014/main" id="{B9F354E7-872C-2035-8FBB-894517C13AF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06824" y="4500734"/>
            <a:ext cx="1112406" cy="1112406"/>
          </a:xfrm>
          <a:prstGeom prst="rect">
            <a:avLst/>
          </a:prstGeom>
        </p:spPr>
      </p:pic>
      <p:pic>
        <p:nvPicPr>
          <p:cNvPr id="11" name="Graphic 10" descr="Handshake with solid fill">
            <a:extLst>
              <a:ext uri="{FF2B5EF4-FFF2-40B4-BE49-F238E27FC236}">
                <a16:creationId xmlns:a16="http://schemas.microsoft.com/office/drawing/2014/main" id="{B4BEF60D-BE91-CD9E-7A7E-9A1B03F6900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230112" y="4500734"/>
            <a:ext cx="1226559" cy="1226559"/>
          </a:xfrm>
          <a:prstGeom prst="rect">
            <a:avLst/>
          </a:prstGeom>
        </p:spPr>
      </p:pic>
      <p:pic>
        <p:nvPicPr>
          <p:cNvPr id="12" name="Graphic 11" descr="Repeat with solid fill">
            <a:extLst>
              <a:ext uri="{FF2B5EF4-FFF2-40B4-BE49-F238E27FC236}">
                <a16:creationId xmlns:a16="http://schemas.microsoft.com/office/drawing/2014/main" id="{60A9746D-C7A2-55E3-0024-509C468127A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714037" y="4481705"/>
            <a:ext cx="1143004" cy="1143004"/>
          </a:xfrm>
          <a:prstGeom prst="rect">
            <a:avLst/>
          </a:prstGeom>
        </p:spPr>
      </p:pic>
    </p:spTree>
    <p:extLst>
      <p:ext uri="{BB962C8B-B14F-4D97-AF65-F5344CB8AC3E}">
        <p14:creationId xmlns:p14="http://schemas.microsoft.com/office/powerpoint/2010/main" val="3375826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5C7FA-4B14-0873-D719-B207575444C4}"/>
              </a:ext>
            </a:extLst>
          </p:cNvPr>
          <p:cNvSpPr>
            <a:spLocks noGrp="1"/>
          </p:cNvSpPr>
          <p:nvPr>
            <p:ph type="title"/>
          </p:nvPr>
        </p:nvSpPr>
        <p:spPr/>
        <p:txBody>
          <a:bodyPr/>
          <a:lstStyle/>
          <a:p>
            <a:r>
              <a:rPr lang="en-US" dirty="0"/>
              <a:t>Connection-</a:t>
            </a:r>
            <a:r>
              <a:rPr lang="en-US" sz="3600" dirty="0"/>
              <a:t>Raising Awareness</a:t>
            </a:r>
            <a:endParaRPr lang="en-US" dirty="0"/>
          </a:p>
        </p:txBody>
      </p:sp>
      <p:pic>
        <p:nvPicPr>
          <p:cNvPr id="7" name="Graphic 6" descr="Connections with solid fill">
            <a:extLst>
              <a:ext uri="{FF2B5EF4-FFF2-40B4-BE49-F238E27FC236}">
                <a16:creationId xmlns:a16="http://schemas.microsoft.com/office/drawing/2014/main" id="{7885367C-3D31-E262-26E5-EF4B582479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0887" y="188390"/>
            <a:ext cx="1393698" cy="1393698"/>
          </a:xfrm>
          <a:prstGeom prst="rect">
            <a:avLst/>
          </a:prstGeom>
        </p:spPr>
      </p:pic>
      <p:graphicFrame>
        <p:nvGraphicFramePr>
          <p:cNvPr id="4" name="Table 4">
            <a:extLst>
              <a:ext uri="{FF2B5EF4-FFF2-40B4-BE49-F238E27FC236}">
                <a16:creationId xmlns:a16="http://schemas.microsoft.com/office/drawing/2014/main" id="{DC89788A-E7F5-AA67-6545-0A3AEB4AAB76}"/>
              </a:ext>
            </a:extLst>
          </p:cNvPr>
          <p:cNvGraphicFramePr>
            <a:graphicFrameLocks noGrp="1"/>
          </p:cNvGraphicFramePr>
          <p:nvPr>
            <p:extLst>
              <p:ext uri="{D42A27DB-BD31-4B8C-83A1-F6EECF244321}">
                <p14:modId xmlns:p14="http://schemas.microsoft.com/office/powerpoint/2010/main" val="3661817445"/>
              </p:ext>
            </p:extLst>
          </p:nvPr>
        </p:nvGraphicFramePr>
        <p:xfrm>
          <a:off x="723900" y="1650223"/>
          <a:ext cx="10940264" cy="4251960"/>
        </p:xfrm>
        <a:graphic>
          <a:graphicData uri="http://schemas.openxmlformats.org/drawingml/2006/table">
            <a:tbl>
              <a:tblPr firstRow="1" bandRow="1">
                <a:tableStyleId>{5C22544A-7EE6-4342-B048-85BDC9FD1C3A}</a:tableStyleId>
              </a:tblPr>
              <a:tblGrid>
                <a:gridCol w="2047875">
                  <a:extLst>
                    <a:ext uri="{9D8B030D-6E8A-4147-A177-3AD203B41FA5}">
                      <a16:colId xmlns:a16="http://schemas.microsoft.com/office/drawing/2014/main" val="3310158312"/>
                    </a:ext>
                  </a:extLst>
                </a:gridCol>
                <a:gridCol w="1463096">
                  <a:extLst>
                    <a:ext uri="{9D8B030D-6E8A-4147-A177-3AD203B41FA5}">
                      <a16:colId xmlns:a16="http://schemas.microsoft.com/office/drawing/2014/main" val="3936655135"/>
                    </a:ext>
                  </a:extLst>
                </a:gridCol>
                <a:gridCol w="1442029">
                  <a:extLst>
                    <a:ext uri="{9D8B030D-6E8A-4147-A177-3AD203B41FA5}">
                      <a16:colId xmlns:a16="http://schemas.microsoft.com/office/drawing/2014/main" val="30057002"/>
                    </a:ext>
                  </a:extLst>
                </a:gridCol>
                <a:gridCol w="1312434">
                  <a:extLst>
                    <a:ext uri="{9D8B030D-6E8A-4147-A177-3AD203B41FA5}">
                      <a16:colId xmlns:a16="http://schemas.microsoft.com/office/drawing/2014/main" val="1232494228"/>
                    </a:ext>
                  </a:extLst>
                </a:gridCol>
                <a:gridCol w="1554591">
                  <a:extLst>
                    <a:ext uri="{9D8B030D-6E8A-4147-A177-3AD203B41FA5}">
                      <a16:colId xmlns:a16="http://schemas.microsoft.com/office/drawing/2014/main" val="4011566321"/>
                    </a:ext>
                  </a:extLst>
                </a:gridCol>
                <a:gridCol w="1414443">
                  <a:extLst>
                    <a:ext uri="{9D8B030D-6E8A-4147-A177-3AD203B41FA5}">
                      <a16:colId xmlns:a16="http://schemas.microsoft.com/office/drawing/2014/main" val="3466786918"/>
                    </a:ext>
                  </a:extLst>
                </a:gridCol>
                <a:gridCol w="1705796">
                  <a:extLst>
                    <a:ext uri="{9D8B030D-6E8A-4147-A177-3AD203B41FA5}">
                      <a16:colId xmlns:a16="http://schemas.microsoft.com/office/drawing/2014/main" val="1325294314"/>
                    </a:ext>
                  </a:extLst>
                </a:gridCol>
              </a:tblGrid>
              <a:tr h="370840">
                <a:tc>
                  <a:txBody>
                    <a:bodyPr/>
                    <a:lstStyle/>
                    <a:p>
                      <a:pPr algn="ctr"/>
                      <a:r>
                        <a:rPr lang="en-US" sz="1600" dirty="0"/>
                        <a:t>Stakeholder Activities</a:t>
                      </a:r>
                    </a:p>
                  </a:txBody>
                  <a:tcPr/>
                </a:tc>
                <a:tc>
                  <a:txBody>
                    <a:bodyPr/>
                    <a:lstStyle/>
                    <a:p>
                      <a:pPr algn="ctr"/>
                      <a:r>
                        <a:rPr lang="en-US" sz="1600" dirty="0"/>
                        <a:t>Persons with Disabilities</a:t>
                      </a:r>
                    </a:p>
                  </a:txBody>
                  <a:tcPr/>
                </a:tc>
                <a:tc>
                  <a:txBody>
                    <a:bodyPr/>
                    <a:lstStyle/>
                    <a:p>
                      <a:pPr algn="ctr"/>
                      <a:r>
                        <a:rPr lang="en-US" sz="1600" dirty="0"/>
                        <a:t>Families</a:t>
                      </a:r>
                    </a:p>
                  </a:txBody>
                  <a:tcPr/>
                </a:tc>
                <a:tc>
                  <a:txBody>
                    <a:bodyPr/>
                    <a:lstStyle/>
                    <a:p>
                      <a:pPr algn="ctr"/>
                      <a:r>
                        <a:rPr lang="en-US" sz="1600" dirty="0"/>
                        <a:t>Providers</a:t>
                      </a:r>
                    </a:p>
                  </a:txBody>
                  <a:tcPr/>
                </a:tc>
                <a:tc>
                  <a:txBody>
                    <a:bodyPr/>
                    <a:lstStyle/>
                    <a:p>
                      <a:pPr algn="ctr"/>
                      <a:r>
                        <a:rPr lang="en-US" sz="1600" dirty="0"/>
                        <a:t>Employers</a:t>
                      </a:r>
                    </a:p>
                  </a:txBody>
                  <a:tcPr/>
                </a:tc>
                <a:tc>
                  <a:txBody>
                    <a:bodyPr/>
                    <a:lstStyle/>
                    <a:p>
                      <a:pPr algn="ctr"/>
                      <a:r>
                        <a:rPr lang="en-US" sz="1600" dirty="0"/>
                        <a:t>Sector/ Industry Leaders</a:t>
                      </a:r>
                    </a:p>
                  </a:txBody>
                  <a:tcPr/>
                </a:tc>
                <a:tc>
                  <a:txBody>
                    <a:bodyPr/>
                    <a:lstStyle/>
                    <a:p>
                      <a:pPr algn="ctr"/>
                      <a:r>
                        <a:rPr lang="en-US" sz="1600"/>
                        <a:t>State Officials/ Schools</a:t>
                      </a:r>
                    </a:p>
                  </a:txBody>
                  <a:tcPr/>
                </a:tc>
                <a:extLst>
                  <a:ext uri="{0D108BD9-81ED-4DB2-BD59-A6C34878D82A}">
                    <a16:rowId xmlns:a16="http://schemas.microsoft.com/office/drawing/2014/main" val="3108414785"/>
                  </a:ext>
                </a:extLst>
              </a:tr>
              <a:tr h="370840">
                <a:tc>
                  <a:txBody>
                    <a:bodyPr/>
                    <a:lstStyle/>
                    <a:p>
                      <a:r>
                        <a:rPr lang="en-US" sz="1600" dirty="0"/>
                        <a:t>Share Employment Stories</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4094000969"/>
                  </a:ext>
                </a:extLst>
              </a:tr>
              <a:tr h="370840">
                <a:tc>
                  <a:txBody>
                    <a:bodyPr/>
                    <a:lstStyle/>
                    <a:p>
                      <a:r>
                        <a:rPr lang="en-US" sz="1600" dirty="0"/>
                        <a:t>Provide Education</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188479758"/>
                  </a:ext>
                </a:extLst>
              </a:tr>
              <a:tr h="370840">
                <a:tc>
                  <a:txBody>
                    <a:bodyPr/>
                    <a:lstStyle/>
                    <a:p>
                      <a:r>
                        <a:rPr lang="en-US" sz="1600" dirty="0"/>
                        <a:t>Share Testimonials</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260667533"/>
                  </a:ext>
                </a:extLst>
              </a:tr>
              <a:tr h="370840">
                <a:tc>
                  <a:txBody>
                    <a:bodyPr/>
                    <a:lstStyle/>
                    <a:p>
                      <a:r>
                        <a:rPr lang="en-US" sz="1600" dirty="0"/>
                        <a:t>Invite to Industry Groups/Biz Groups</a:t>
                      </a:r>
                    </a:p>
                  </a:txBody>
                  <a:tcPr/>
                </a:tc>
                <a:tc>
                  <a:txBody>
                    <a:bodyPr/>
                    <a:lstStyle/>
                    <a:p>
                      <a:pPr algn="ctr"/>
                      <a:endParaRPr lang="en-US" sz="1600" dirty="0"/>
                    </a:p>
                  </a:txBody>
                  <a:tcPr/>
                </a:tc>
                <a:tc>
                  <a:txBody>
                    <a:bodyPr/>
                    <a:lstStyle/>
                    <a:p>
                      <a:pPr algn="ctr"/>
                      <a:r>
                        <a:rPr lang="en-US" sz="1600" dirty="0"/>
                        <a:t>X</a:t>
                      </a:r>
                    </a:p>
                  </a:txBody>
                  <a:tcPr/>
                </a:tc>
                <a:tc>
                  <a:txBody>
                    <a:bodyPr/>
                    <a:lstStyle/>
                    <a:p>
                      <a:pPr algn="ctr"/>
                      <a:endParaRPr lang="en-US" sz="160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a:p>
                  </a:txBody>
                  <a:tcPr/>
                </a:tc>
                <a:extLst>
                  <a:ext uri="{0D108BD9-81ED-4DB2-BD59-A6C34878D82A}">
                    <a16:rowId xmlns:a16="http://schemas.microsoft.com/office/drawing/2014/main" val="2194840633"/>
                  </a:ext>
                </a:extLst>
              </a:tr>
              <a:tr h="370840">
                <a:tc>
                  <a:txBody>
                    <a:bodyPr/>
                    <a:lstStyle/>
                    <a:p>
                      <a:r>
                        <a:rPr lang="en-US" sz="1600" dirty="0"/>
                        <a:t>Post in Social Media</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625014178"/>
                  </a:ext>
                </a:extLst>
              </a:tr>
              <a:tr h="370840">
                <a:tc>
                  <a:txBody>
                    <a:bodyPr/>
                    <a:lstStyle/>
                    <a:p>
                      <a:r>
                        <a:rPr lang="en-US" sz="1600" dirty="0"/>
                        <a:t>Invite to NDEAM events</a:t>
                      </a:r>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2298191711"/>
                  </a:ext>
                </a:extLst>
              </a:tr>
              <a:tr h="370840">
                <a:tc>
                  <a:txBody>
                    <a:bodyPr/>
                    <a:lstStyle/>
                    <a:p>
                      <a:r>
                        <a:rPr lang="en-US" sz="1600" dirty="0"/>
                        <a:t>Develop Marketing Materials (videos, </a:t>
                      </a:r>
                      <a:r>
                        <a:rPr lang="en-US" sz="1600" dirty="0" err="1"/>
                        <a:t>etc</a:t>
                      </a:r>
                      <a:r>
                        <a:rPr lang="en-US" sz="1600" dirty="0"/>
                        <a:t>)</a:t>
                      </a:r>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513433378"/>
                  </a:ext>
                </a:extLst>
              </a:tr>
            </a:tbl>
          </a:graphicData>
        </a:graphic>
      </p:graphicFrame>
    </p:spTree>
    <p:extLst>
      <p:ext uri="{BB962C8B-B14F-4D97-AF65-F5344CB8AC3E}">
        <p14:creationId xmlns:p14="http://schemas.microsoft.com/office/powerpoint/2010/main" val="359090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4C720-8C74-86AB-0AA4-D291D2D98B1A}"/>
              </a:ext>
            </a:extLst>
          </p:cNvPr>
          <p:cNvSpPr>
            <a:spLocks noGrp="1"/>
          </p:cNvSpPr>
          <p:nvPr>
            <p:ph type="title"/>
          </p:nvPr>
        </p:nvSpPr>
        <p:spPr/>
        <p:txBody>
          <a:bodyPr/>
          <a:lstStyle/>
          <a:p>
            <a:r>
              <a:rPr lang="en-US" dirty="0"/>
              <a:t>Consideration-</a:t>
            </a:r>
            <a:br>
              <a:rPr lang="en-US" dirty="0"/>
            </a:br>
            <a:r>
              <a:rPr lang="en-US" sz="3600" dirty="0"/>
              <a:t>Ways to further the conversation</a:t>
            </a:r>
            <a:endParaRPr lang="en-US" dirty="0"/>
          </a:p>
        </p:txBody>
      </p:sp>
      <p:sp>
        <p:nvSpPr>
          <p:cNvPr id="3" name="Content Placeholder 2">
            <a:extLst>
              <a:ext uri="{FF2B5EF4-FFF2-40B4-BE49-F238E27FC236}">
                <a16:creationId xmlns:a16="http://schemas.microsoft.com/office/drawing/2014/main" id="{303FFB33-7D4A-200D-24F5-74FB16564D1B}"/>
              </a:ext>
            </a:extLst>
          </p:cNvPr>
          <p:cNvSpPr>
            <a:spLocks noGrp="1"/>
          </p:cNvSpPr>
          <p:nvPr>
            <p:ph idx="1"/>
          </p:nvPr>
        </p:nvSpPr>
        <p:spPr>
          <a:xfrm>
            <a:off x="838200" y="1898777"/>
            <a:ext cx="10515600" cy="3917950"/>
          </a:xfrm>
        </p:spPr>
        <p:txBody>
          <a:bodyPr>
            <a:normAutofit/>
          </a:bodyPr>
          <a:lstStyle/>
          <a:p>
            <a:endParaRPr lang="en-US" dirty="0"/>
          </a:p>
        </p:txBody>
      </p:sp>
      <p:pic>
        <p:nvPicPr>
          <p:cNvPr id="6" name="Graphic 5" descr="Head with gears with solid fill">
            <a:extLst>
              <a:ext uri="{FF2B5EF4-FFF2-40B4-BE49-F238E27FC236}">
                <a16:creationId xmlns:a16="http://schemas.microsoft.com/office/drawing/2014/main" id="{A71ED186-6BC2-8F45-434F-F688A74C2CA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60109" y="64705"/>
            <a:ext cx="1278194" cy="1278194"/>
          </a:xfrm>
          <a:prstGeom prst="rect">
            <a:avLst/>
          </a:prstGeom>
        </p:spPr>
      </p:pic>
      <p:graphicFrame>
        <p:nvGraphicFramePr>
          <p:cNvPr id="8" name="Table 4">
            <a:extLst>
              <a:ext uri="{FF2B5EF4-FFF2-40B4-BE49-F238E27FC236}">
                <a16:creationId xmlns:a16="http://schemas.microsoft.com/office/drawing/2014/main" id="{3E1E04E0-C10D-5288-502C-1451DC426940}"/>
              </a:ext>
            </a:extLst>
          </p:cNvPr>
          <p:cNvGraphicFramePr>
            <a:graphicFrameLocks noGrp="1"/>
          </p:cNvGraphicFramePr>
          <p:nvPr>
            <p:extLst>
              <p:ext uri="{D42A27DB-BD31-4B8C-83A1-F6EECF244321}">
                <p14:modId xmlns:p14="http://schemas.microsoft.com/office/powerpoint/2010/main" val="2087181838"/>
              </p:ext>
            </p:extLst>
          </p:nvPr>
        </p:nvGraphicFramePr>
        <p:xfrm>
          <a:off x="491613" y="1731772"/>
          <a:ext cx="11286851" cy="4668520"/>
        </p:xfrm>
        <a:graphic>
          <a:graphicData uri="http://schemas.openxmlformats.org/drawingml/2006/table">
            <a:tbl>
              <a:tblPr firstRow="1" bandRow="1">
                <a:tableStyleId>{5C22544A-7EE6-4342-B048-85BDC9FD1C3A}</a:tableStyleId>
              </a:tblPr>
              <a:tblGrid>
                <a:gridCol w="2605548">
                  <a:extLst>
                    <a:ext uri="{9D8B030D-6E8A-4147-A177-3AD203B41FA5}">
                      <a16:colId xmlns:a16="http://schemas.microsoft.com/office/drawing/2014/main" val="3310158312"/>
                    </a:ext>
                  </a:extLst>
                </a:gridCol>
                <a:gridCol w="1268362">
                  <a:extLst>
                    <a:ext uri="{9D8B030D-6E8A-4147-A177-3AD203B41FA5}">
                      <a16:colId xmlns:a16="http://schemas.microsoft.com/office/drawing/2014/main" val="3936655135"/>
                    </a:ext>
                  </a:extLst>
                </a:gridCol>
                <a:gridCol w="1242932">
                  <a:extLst>
                    <a:ext uri="{9D8B030D-6E8A-4147-A177-3AD203B41FA5}">
                      <a16:colId xmlns:a16="http://schemas.microsoft.com/office/drawing/2014/main" val="30057002"/>
                    </a:ext>
                  </a:extLst>
                </a:gridCol>
                <a:gridCol w="1352492">
                  <a:extLst>
                    <a:ext uri="{9D8B030D-6E8A-4147-A177-3AD203B41FA5}">
                      <a16:colId xmlns:a16="http://schemas.microsoft.com/office/drawing/2014/main" val="1232494228"/>
                    </a:ext>
                  </a:extLst>
                </a:gridCol>
                <a:gridCol w="1602041">
                  <a:extLst>
                    <a:ext uri="{9D8B030D-6E8A-4147-A177-3AD203B41FA5}">
                      <a16:colId xmlns:a16="http://schemas.microsoft.com/office/drawing/2014/main" val="4011566321"/>
                    </a:ext>
                  </a:extLst>
                </a:gridCol>
                <a:gridCol w="1457615">
                  <a:extLst>
                    <a:ext uri="{9D8B030D-6E8A-4147-A177-3AD203B41FA5}">
                      <a16:colId xmlns:a16="http://schemas.microsoft.com/office/drawing/2014/main" val="3466786918"/>
                    </a:ext>
                  </a:extLst>
                </a:gridCol>
                <a:gridCol w="1757861">
                  <a:extLst>
                    <a:ext uri="{9D8B030D-6E8A-4147-A177-3AD203B41FA5}">
                      <a16:colId xmlns:a16="http://schemas.microsoft.com/office/drawing/2014/main" val="1325294314"/>
                    </a:ext>
                  </a:extLst>
                </a:gridCol>
              </a:tblGrid>
              <a:tr h="370840">
                <a:tc>
                  <a:txBody>
                    <a:bodyPr/>
                    <a:lstStyle/>
                    <a:p>
                      <a:pPr algn="ctr"/>
                      <a:r>
                        <a:rPr lang="en-US" sz="1600" dirty="0"/>
                        <a:t>Stakeholder Activities</a:t>
                      </a:r>
                    </a:p>
                  </a:txBody>
                  <a:tcPr/>
                </a:tc>
                <a:tc>
                  <a:txBody>
                    <a:bodyPr/>
                    <a:lstStyle/>
                    <a:p>
                      <a:pPr algn="ctr"/>
                      <a:r>
                        <a:rPr lang="en-US" sz="1600" dirty="0"/>
                        <a:t>Persons with Disabilities</a:t>
                      </a:r>
                    </a:p>
                  </a:txBody>
                  <a:tcPr/>
                </a:tc>
                <a:tc>
                  <a:txBody>
                    <a:bodyPr/>
                    <a:lstStyle/>
                    <a:p>
                      <a:pPr algn="ctr"/>
                      <a:r>
                        <a:rPr lang="en-US" sz="1600" dirty="0"/>
                        <a:t>Families</a:t>
                      </a:r>
                    </a:p>
                  </a:txBody>
                  <a:tcPr/>
                </a:tc>
                <a:tc>
                  <a:txBody>
                    <a:bodyPr/>
                    <a:lstStyle/>
                    <a:p>
                      <a:pPr algn="ctr"/>
                      <a:r>
                        <a:rPr lang="en-US" sz="1600" dirty="0"/>
                        <a:t>Providers</a:t>
                      </a:r>
                    </a:p>
                  </a:txBody>
                  <a:tcPr/>
                </a:tc>
                <a:tc>
                  <a:txBody>
                    <a:bodyPr/>
                    <a:lstStyle/>
                    <a:p>
                      <a:pPr algn="ctr"/>
                      <a:r>
                        <a:rPr lang="en-US" sz="1600" dirty="0"/>
                        <a:t>Employers</a:t>
                      </a:r>
                    </a:p>
                  </a:txBody>
                  <a:tcPr/>
                </a:tc>
                <a:tc>
                  <a:txBody>
                    <a:bodyPr/>
                    <a:lstStyle/>
                    <a:p>
                      <a:pPr algn="ctr"/>
                      <a:r>
                        <a:rPr lang="en-US" sz="1600" dirty="0"/>
                        <a:t>Sector/ Industry Leaders</a:t>
                      </a:r>
                    </a:p>
                  </a:txBody>
                  <a:tcPr/>
                </a:tc>
                <a:tc>
                  <a:txBody>
                    <a:bodyPr/>
                    <a:lstStyle/>
                    <a:p>
                      <a:pPr algn="ctr"/>
                      <a:r>
                        <a:rPr lang="en-US" sz="1600"/>
                        <a:t>State Officials/ Schools</a:t>
                      </a:r>
                    </a:p>
                  </a:txBody>
                  <a:tcPr/>
                </a:tc>
                <a:extLst>
                  <a:ext uri="{0D108BD9-81ED-4DB2-BD59-A6C34878D82A}">
                    <a16:rowId xmlns:a16="http://schemas.microsoft.com/office/drawing/2014/main" val="3108414785"/>
                  </a:ext>
                </a:extLst>
              </a:tr>
              <a:tr h="376369">
                <a:tc>
                  <a:txBody>
                    <a:bodyPr/>
                    <a:lstStyle/>
                    <a:p>
                      <a:r>
                        <a:rPr lang="en-US" sz="1600" dirty="0"/>
                        <a:t>Invite Provider(s) in to see the Jobs</a:t>
                      </a:r>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extLst>
                  <a:ext uri="{0D108BD9-81ED-4DB2-BD59-A6C34878D82A}">
                    <a16:rowId xmlns:a16="http://schemas.microsoft.com/office/drawing/2014/main" val="3959759318"/>
                  </a:ext>
                </a:extLst>
              </a:tr>
              <a:tr h="376369">
                <a:tc>
                  <a:txBody>
                    <a:bodyPr/>
                    <a:lstStyle/>
                    <a:p>
                      <a:r>
                        <a:rPr lang="en-US" sz="1600" dirty="0"/>
                        <a:t>Create Professional Mentoring Options</a:t>
                      </a:r>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4094000969"/>
                  </a:ext>
                </a:extLst>
              </a:tr>
              <a:tr h="370840">
                <a:tc>
                  <a:txBody>
                    <a:bodyPr/>
                    <a:lstStyle/>
                    <a:p>
                      <a:r>
                        <a:rPr lang="en-US" sz="1600" dirty="0"/>
                        <a:t>Create Work-Based Learning Options </a:t>
                      </a:r>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188479758"/>
                  </a:ext>
                </a:extLst>
              </a:tr>
              <a:tr h="370840">
                <a:tc>
                  <a:txBody>
                    <a:bodyPr/>
                    <a:lstStyle/>
                    <a:p>
                      <a:r>
                        <a:rPr lang="en-US" sz="1600" dirty="0"/>
                        <a:t>Join Provider Business Advisory Council</a:t>
                      </a:r>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260667533"/>
                  </a:ext>
                </a:extLst>
              </a:tr>
              <a:tr h="370840">
                <a:tc>
                  <a:txBody>
                    <a:bodyPr/>
                    <a:lstStyle/>
                    <a:p>
                      <a:r>
                        <a:rPr lang="en-US" sz="1600" dirty="0"/>
                        <a:t>Provide Business Tours</a:t>
                      </a:r>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a:p>
                  </a:txBody>
                  <a:tcPr/>
                </a:tc>
                <a:extLst>
                  <a:ext uri="{0D108BD9-81ED-4DB2-BD59-A6C34878D82A}">
                    <a16:rowId xmlns:a16="http://schemas.microsoft.com/office/drawing/2014/main" val="2194840633"/>
                  </a:ext>
                </a:extLst>
              </a:tr>
              <a:tr h="370840">
                <a:tc>
                  <a:txBody>
                    <a:bodyPr/>
                    <a:lstStyle/>
                    <a:p>
                      <a:r>
                        <a:rPr lang="en-US" sz="1600" dirty="0"/>
                        <a:t>Create Career Exploration Options</a:t>
                      </a:r>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extLst>
                  <a:ext uri="{0D108BD9-81ED-4DB2-BD59-A6C34878D82A}">
                    <a16:rowId xmlns:a16="http://schemas.microsoft.com/office/drawing/2014/main" val="2298191711"/>
                  </a:ext>
                </a:extLst>
              </a:tr>
              <a:tr h="370840">
                <a:tc>
                  <a:txBody>
                    <a:bodyPr/>
                    <a:lstStyle/>
                    <a:p>
                      <a:r>
                        <a:rPr lang="en-US" sz="1600" dirty="0"/>
                        <a:t>Hear from Successful Employer Activities</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513433378"/>
                  </a:ext>
                </a:extLst>
              </a:tr>
            </a:tbl>
          </a:graphicData>
        </a:graphic>
      </p:graphicFrame>
    </p:spTree>
    <p:extLst>
      <p:ext uri="{BB962C8B-B14F-4D97-AF65-F5344CB8AC3E}">
        <p14:creationId xmlns:p14="http://schemas.microsoft.com/office/powerpoint/2010/main" val="2016681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32108-B053-7380-AB97-F82250FA34D8}"/>
              </a:ext>
            </a:extLst>
          </p:cNvPr>
          <p:cNvSpPr>
            <a:spLocks noGrp="1"/>
          </p:cNvSpPr>
          <p:nvPr>
            <p:ph type="title"/>
          </p:nvPr>
        </p:nvSpPr>
        <p:spPr/>
        <p:txBody>
          <a:bodyPr/>
          <a:lstStyle/>
          <a:p>
            <a:r>
              <a:rPr lang="en-US" dirty="0"/>
              <a:t>Conversion-</a:t>
            </a:r>
            <a:br>
              <a:rPr lang="en-US" dirty="0"/>
            </a:br>
            <a:r>
              <a:rPr lang="en-US" sz="3600" dirty="0"/>
              <a:t>How to get the win-win or a job match</a:t>
            </a:r>
            <a:endParaRPr lang="en-US" dirty="0"/>
          </a:p>
        </p:txBody>
      </p:sp>
      <p:pic>
        <p:nvPicPr>
          <p:cNvPr id="5" name="Graphic 4" descr="Handshake with solid fill">
            <a:extLst>
              <a:ext uri="{FF2B5EF4-FFF2-40B4-BE49-F238E27FC236}">
                <a16:creationId xmlns:a16="http://schemas.microsoft.com/office/drawing/2014/main" id="{80EBCCA1-F52B-B487-5B29-8E5BE568CE7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2689" b="14296"/>
          <a:stretch/>
        </p:blipFill>
        <p:spPr>
          <a:xfrm>
            <a:off x="10126242" y="88490"/>
            <a:ext cx="1925648" cy="1406014"/>
          </a:xfrm>
          <a:prstGeom prst="rect">
            <a:avLst/>
          </a:prstGeom>
        </p:spPr>
      </p:pic>
      <p:graphicFrame>
        <p:nvGraphicFramePr>
          <p:cNvPr id="7" name="Table 4">
            <a:extLst>
              <a:ext uri="{FF2B5EF4-FFF2-40B4-BE49-F238E27FC236}">
                <a16:creationId xmlns:a16="http://schemas.microsoft.com/office/drawing/2014/main" id="{E1DF6FAB-D5A0-6BFD-5985-24984E63B8FB}"/>
              </a:ext>
            </a:extLst>
          </p:cNvPr>
          <p:cNvGraphicFramePr>
            <a:graphicFrameLocks noGrp="1"/>
          </p:cNvGraphicFramePr>
          <p:nvPr>
            <p:extLst>
              <p:ext uri="{D42A27DB-BD31-4B8C-83A1-F6EECF244321}">
                <p14:modId xmlns:p14="http://schemas.microsoft.com/office/powerpoint/2010/main" val="4183878364"/>
              </p:ext>
            </p:extLst>
          </p:nvPr>
        </p:nvGraphicFramePr>
        <p:xfrm>
          <a:off x="648929" y="1731772"/>
          <a:ext cx="11129535" cy="4257489"/>
        </p:xfrm>
        <a:graphic>
          <a:graphicData uri="http://schemas.openxmlformats.org/drawingml/2006/table">
            <a:tbl>
              <a:tblPr firstRow="1" bandRow="1">
                <a:tableStyleId>{5C22544A-7EE6-4342-B048-85BDC9FD1C3A}</a:tableStyleId>
              </a:tblPr>
              <a:tblGrid>
                <a:gridCol w="2093455">
                  <a:extLst>
                    <a:ext uri="{9D8B030D-6E8A-4147-A177-3AD203B41FA5}">
                      <a16:colId xmlns:a16="http://schemas.microsoft.com/office/drawing/2014/main" val="3310158312"/>
                    </a:ext>
                  </a:extLst>
                </a:gridCol>
                <a:gridCol w="1486738">
                  <a:extLst>
                    <a:ext uri="{9D8B030D-6E8A-4147-A177-3AD203B41FA5}">
                      <a16:colId xmlns:a16="http://schemas.microsoft.com/office/drawing/2014/main" val="3936655135"/>
                    </a:ext>
                  </a:extLst>
                </a:gridCol>
                <a:gridCol w="1465331">
                  <a:extLst>
                    <a:ext uri="{9D8B030D-6E8A-4147-A177-3AD203B41FA5}">
                      <a16:colId xmlns:a16="http://schemas.microsoft.com/office/drawing/2014/main" val="30057002"/>
                    </a:ext>
                  </a:extLst>
                </a:gridCol>
                <a:gridCol w="1333641">
                  <a:extLst>
                    <a:ext uri="{9D8B030D-6E8A-4147-A177-3AD203B41FA5}">
                      <a16:colId xmlns:a16="http://schemas.microsoft.com/office/drawing/2014/main" val="1232494228"/>
                    </a:ext>
                  </a:extLst>
                </a:gridCol>
                <a:gridCol w="1579711">
                  <a:extLst>
                    <a:ext uri="{9D8B030D-6E8A-4147-A177-3AD203B41FA5}">
                      <a16:colId xmlns:a16="http://schemas.microsoft.com/office/drawing/2014/main" val="4011566321"/>
                    </a:ext>
                  </a:extLst>
                </a:gridCol>
                <a:gridCol w="1437299">
                  <a:extLst>
                    <a:ext uri="{9D8B030D-6E8A-4147-A177-3AD203B41FA5}">
                      <a16:colId xmlns:a16="http://schemas.microsoft.com/office/drawing/2014/main" val="3466786918"/>
                    </a:ext>
                  </a:extLst>
                </a:gridCol>
                <a:gridCol w="1733360">
                  <a:extLst>
                    <a:ext uri="{9D8B030D-6E8A-4147-A177-3AD203B41FA5}">
                      <a16:colId xmlns:a16="http://schemas.microsoft.com/office/drawing/2014/main" val="1325294314"/>
                    </a:ext>
                  </a:extLst>
                </a:gridCol>
              </a:tblGrid>
              <a:tr h="370840">
                <a:tc>
                  <a:txBody>
                    <a:bodyPr/>
                    <a:lstStyle/>
                    <a:p>
                      <a:pPr algn="ctr"/>
                      <a:r>
                        <a:rPr lang="en-US" sz="1600" dirty="0"/>
                        <a:t>Stakeholder Activities</a:t>
                      </a:r>
                    </a:p>
                  </a:txBody>
                  <a:tcPr/>
                </a:tc>
                <a:tc>
                  <a:txBody>
                    <a:bodyPr/>
                    <a:lstStyle/>
                    <a:p>
                      <a:pPr algn="ctr"/>
                      <a:r>
                        <a:rPr lang="en-US" sz="1600" dirty="0"/>
                        <a:t>Persons with Disabilities</a:t>
                      </a:r>
                    </a:p>
                  </a:txBody>
                  <a:tcPr/>
                </a:tc>
                <a:tc>
                  <a:txBody>
                    <a:bodyPr/>
                    <a:lstStyle/>
                    <a:p>
                      <a:pPr algn="ctr"/>
                      <a:r>
                        <a:rPr lang="en-US" sz="1600" dirty="0"/>
                        <a:t>Families</a:t>
                      </a:r>
                    </a:p>
                  </a:txBody>
                  <a:tcPr/>
                </a:tc>
                <a:tc>
                  <a:txBody>
                    <a:bodyPr/>
                    <a:lstStyle/>
                    <a:p>
                      <a:pPr algn="ctr"/>
                      <a:r>
                        <a:rPr lang="en-US" sz="1600" dirty="0"/>
                        <a:t>Providers</a:t>
                      </a:r>
                    </a:p>
                  </a:txBody>
                  <a:tcPr/>
                </a:tc>
                <a:tc>
                  <a:txBody>
                    <a:bodyPr/>
                    <a:lstStyle/>
                    <a:p>
                      <a:pPr algn="ctr"/>
                      <a:r>
                        <a:rPr lang="en-US" sz="1600" dirty="0"/>
                        <a:t>Employers</a:t>
                      </a:r>
                    </a:p>
                  </a:txBody>
                  <a:tcPr/>
                </a:tc>
                <a:tc>
                  <a:txBody>
                    <a:bodyPr/>
                    <a:lstStyle/>
                    <a:p>
                      <a:pPr algn="ctr"/>
                      <a:r>
                        <a:rPr lang="en-US" sz="1600" dirty="0"/>
                        <a:t>Sector/ Industry Leaders</a:t>
                      </a:r>
                    </a:p>
                  </a:txBody>
                  <a:tcPr/>
                </a:tc>
                <a:tc>
                  <a:txBody>
                    <a:bodyPr/>
                    <a:lstStyle/>
                    <a:p>
                      <a:pPr algn="ctr"/>
                      <a:r>
                        <a:rPr lang="en-US" sz="1600"/>
                        <a:t>State Officials/ Schools</a:t>
                      </a:r>
                    </a:p>
                  </a:txBody>
                  <a:tcPr/>
                </a:tc>
                <a:extLst>
                  <a:ext uri="{0D108BD9-81ED-4DB2-BD59-A6C34878D82A}">
                    <a16:rowId xmlns:a16="http://schemas.microsoft.com/office/drawing/2014/main" val="3108414785"/>
                  </a:ext>
                </a:extLst>
              </a:tr>
              <a:tr h="376369">
                <a:tc>
                  <a:txBody>
                    <a:bodyPr/>
                    <a:lstStyle/>
                    <a:p>
                      <a:r>
                        <a:rPr lang="en-US" sz="1600" dirty="0"/>
                        <a:t>Host An Intern</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4094000969"/>
                  </a:ext>
                </a:extLst>
              </a:tr>
              <a:tr h="370840">
                <a:tc>
                  <a:txBody>
                    <a:bodyPr/>
                    <a:lstStyle/>
                    <a:p>
                      <a:r>
                        <a:rPr lang="en-US" sz="1600"/>
                        <a:t>Create An Internship Program </a:t>
                      </a:r>
                      <a:br>
                        <a:rPr lang="en-US" sz="1600"/>
                      </a:br>
                      <a:r>
                        <a:rPr lang="en-US" sz="1600"/>
                        <a:t>(e.g Project Search)</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188479758"/>
                  </a:ext>
                </a:extLst>
              </a:tr>
              <a:tr h="255964">
                <a:tc>
                  <a:txBody>
                    <a:bodyPr/>
                    <a:lstStyle/>
                    <a:p>
                      <a:r>
                        <a:rPr lang="en-US" sz="1600"/>
                        <a:t>Create Work-based Learning Options</a:t>
                      </a:r>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a:p>
                  </a:txBody>
                  <a:tcPr/>
                </a:tc>
                <a:tc>
                  <a:txBody>
                    <a:bodyPr/>
                    <a:lstStyle/>
                    <a:p>
                      <a:pPr algn="ctr"/>
                      <a:endParaRPr lang="en-US" sz="1600"/>
                    </a:p>
                  </a:txBody>
                  <a:tcPr/>
                </a:tc>
                <a:extLst>
                  <a:ext uri="{0D108BD9-81ED-4DB2-BD59-A6C34878D82A}">
                    <a16:rowId xmlns:a16="http://schemas.microsoft.com/office/drawing/2014/main" val="879332372"/>
                  </a:ext>
                </a:extLst>
              </a:tr>
              <a:tr h="255964">
                <a:tc>
                  <a:txBody>
                    <a:bodyPr/>
                    <a:lstStyle/>
                    <a:p>
                      <a:r>
                        <a:rPr lang="en-US" sz="1600" dirty="0"/>
                        <a:t>Hire a Job Seeker</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r>
                        <a:rPr lang="en-US" sz="1600" dirty="0"/>
                        <a:t>X</a:t>
                      </a:r>
                    </a:p>
                  </a:txBody>
                  <a:tcPr/>
                </a:tc>
                <a:extLst>
                  <a:ext uri="{0D108BD9-81ED-4DB2-BD59-A6C34878D82A}">
                    <a16:rowId xmlns:a16="http://schemas.microsoft.com/office/drawing/2014/main" val="260667533"/>
                  </a:ext>
                </a:extLst>
              </a:tr>
              <a:tr h="370840">
                <a:tc>
                  <a:txBody>
                    <a:bodyPr/>
                    <a:lstStyle/>
                    <a:p>
                      <a:r>
                        <a:rPr lang="en-US" sz="1600" dirty="0"/>
                        <a:t>Customize a Job</a:t>
                      </a:r>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endParaRPr lang="en-US" sz="1600"/>
                    </a:p>
                  </a:txBody>
                  <a:tcPr/>
                </a:tc>
                <a:extLst>
                  <a:ext uri="{0D108BD9-81ED-4DB2-BD59-A6C34878D82A}">
                    <a16:rowId xmlns:a16="http://schemas.microsoft.com/office/drawing/2014/main" val="2194840633"/>
                  </a:ext>
                </a:extLst>
              </a:tr>
              <a:tr h="370840">
                <a:tc>
                  <a:txBody>
                    <a:bodyPr/>
                    <a:lstStyle/>
                    <a:p>
                      <a:r>
                        <a:rPr lang="en-US" sz="1600" dirty="0"/>
                        <a:t>Accommodate an Employee</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2298191711"/>
                  </a:ext>
                </a:extLst>
              </a:tr>
              <a:tr h="370840">
                <a:tc>
                  <a:txBody>
                    <a:bodyPr/>
                    <a:lstStyle/>
                    <a:p>
                      <a:r>
                        <a:rPr lang="en-US" sz="1600" dirty="0"/>
                        <a:t>Tell Employment Story</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513433378"/>
                  </a:ext>
                </a:extLst>
              </a:tr>
            </a:tbl>
          </a:graphicData>
        </a:graphic>
      </p:graphicFrame>
    </p:spTree>
    <p:extLst>
      <p:ext uri="{BB962C8B-B14F-4D97-AF65-F5344CB8AC3E}">
        <p14:creationId xmlns:p14="http://schemas.microsoft.com/office/powerpoint/2010/main" val="644432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99CFA-BE06-6A27-7614-3CF613BA8D4C}"/>
              </a:ext>
            </a:extLst>
          </p:cNvPr>
          <p:cNvSpPr>
            <a:spLocks noGrp="1"/>
          </p:cNvSpPr>
          <p:nvPr>
            <p:ph type="title"/>
          </p:nvPr>
        </p:nvSpPr>
        <p:spPr>
          <a:xfrm>
            <a:off x="1458930" y="824279"/>
            <a:ext cx="9894871" cy="406409"/>
          </a:xfrm>
        </p:spPr>
        <p:txBody>
          <a:bodyPr>
            <a:normAutofit fontScale="90000"/>
          </a:bodyPr>
          <a:lstStyle/>
          <a:p>
            <a:r>
              <a:rPr lang="en-US" dirty="0"/>
              <a:t>Continuation-</a:t>
            </a:r>
            <a:r>
              <a:rPr lang="en-US" sz="3600" dirty="0"/>
              <a:t>Deepening Relations</a:t>
            </a:r>
            <a:br>
              <a:rPr lang="en-US" dirty="0"/>
            </a:br>
            <a:endParaRPr lang="en-US" dirty="0"/>
          </a:p>
        </p:txBody>
      </p:sp>
      <p:pic>
        <p:nvPicPr>
          <p:cNvPr id="6" name="Graphic 5" descr="Repeat with solid fill">
            <a:extLst>
              <a:ext uri="{FF2B5EF4-FFF2-40B4-BE49-F238E27FC236}">
                <a16:creationId xmlns:a16="http://schemas.microsoft.com/office/drawing/2014/main" id="{375AB157-325B-2D3E-4FA7-A689306B85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88838" y="0"/>
            <a:ext cx="1342431" cy="1342431"/>
          </a:xfrm>
          <a:prstGeom prst="rect">
            <a:avLst/>
          </a:prstGeom>
        </p:spPr>
      </p:pic>
      <p:graphicFrame>
        <p:nvGraphicFramePr>
          <p:cNvPr id="3" name="Table 4">
            <a:extLst>
              <a:ext uri="{FF2B5EF4-FFF2-40B4-BE49-F238E27FC236}">
                <a16:creationId xmlns:a16="http://schemas.microsoft.com/office/drawing/2014/main" id="{1D9BCCBC-B210-DDB6-5DBC-6233F0CC23CD}"/>
              </a:ext>
            </a:extLst>
          </p:cNvPr>
          <p:cNvGraphicFramePr>
            <a:graphicFrameLocks noGrp="1"/>
          </p:cNvGraphicFramePr>
          <p:nvPr>
            <p:extLst>
              <p:ext uri="{D42A27DB-BD31-4B8C-83A1-F6EECF244321}">
                <p14:modId xmlns:p14="http://schemas.microsoft.com/office/powerpoint/2010/main" val="1467726101"/>
              </p:ext>
            </p:extLst>
          </p:nvPr>
        </p:nvGraphicFramePr>
        <p:xfrm>
          <a:off x="580103" y="1535127"/>
          <a:ext cx="11090205" cy="4912360"/>
        </p:xfrm>
        <a:graphic>
          <a:graphicData uri="http://schemas.openxmlformats.org/drawingml/2006/table">
            <a:tbl>
              <a:tblPr firstRow="1" bandRow="1">
                <a:tableStyleId>{5C22544A-7EE6-4342-B048-85BDC9FD1C3A}</a:tableStyleId>
              </a:tblPr>
              <a:tblGrid>
                <a:gridCol w="2086057">
                  <a:extLst>
                    <a:ext uri="{9D8B030D-6E8A-4147-A177-3AD203B41FA5}">
                      <a16:colId xmlns:a16="http://schemas.microsoft.com/office/drawing/2014/main" val="3310158312"/>
                    </a:ext>
                  </a:extLst>
                </a:gridCol>
                <a:gridCol w="1481484">
                  <a:extLst>
                    <a:ext uri="{9D8B030D-6E8A-4147-A177-3AD203B41FA5}">
                      <a16:colId xmlns:a16="http://schemas.microsoft.com/office/drawing/2014/main" val="3936655135"/>
                    </a:ext>
                  </a:extLst>
                </a:gridCol>
                <a:gridCol w="1460152">
                  <a:extLst>
                    <a:ext uri="{9D8B030D-6E8A-4147-A177-3AD203B41FA5}">
                      <a16:colId xmlns:a16="http://schemas.microsoft.com/office/drawing/2014/main" val="30057002"/>
                    </a:ext>
                  </a:extLst>
                </a:gridCol>
                <a:gridCol w="1328929">
                  <a:extLst>
                    <a:ext uri="{9D8B030D-6E8A-4147-A177-3AD203B41FA5}">
                      <a16:colId xmlns:a16="http://schemas.microsoft.com/office/drawing/2014/main" val="1232494228"/>
                    </a:ext>
                  </a:extLst>
                </a:gridCol>
                <a:gridCol w="1574129">
                  <a:extLst>
                    <a:ext uri="{9D8B030D-6E8A-4147-A177-3AD203B41FA5}">
                      <a16:colId xmlns:a16="http://schemas.microsoft.com/office/drawing/2014/main" val="4011566321"/>
                    </a:ext>
                  </a:extLst>
                </a:gridCol>
                <a:gridCol w="1537242">
                  <a:extLst>
                    <a:ext uri="{9D8B030D-6E8A-4147-A177-3AD203B41FA5}">
                      <a16:colId xmlns:a16="http://schemas.microsoft.com/office/drawing/2014/main" val="3466786918"/>
                    </a:ext>
                  </a:extLst>
                </a:gridCol>
                <a:gridCol w="1622212">
                  <a:extLst>
                    <a:ext uri="{9D8B030D-6E8A-4147-A177-3AD203B41FA5}">
                      <a16:colId xmlns:a16="http://schemas.microsoft.com/office/drawing/2014/main" val="1325294314"/>
                    </a:ext>
                  </a:extLst>
                </a:gridCol>
              </a:tblGrid>
              <a:tr h="370840">
                <a:tc>
                  <a:txBody>
                    <a:bodyPr/>
                    <a:lstStyle/>
                    <a:p>
                      <a:pPr algn="ctr"/>
                      <a:r>
                        <a:rPr lang="en-US" sz="1600" dirty="0"/>
                        <a:t>Stakeholder Activities</a:t>
                      </a:r>
                    </a:p>
                  </a:txBody>
                  <a:tcPr/>
                </a:tc>
                <a:tc>
                  <a:txBody>
                    <a:bodyPr/>
                    <a:lstStyle/>
                    <a:p>
                      <a:pPr algn="ctr"/>
                      <a:r>
                        <a:rPr lang="en-US" sz="1600" dirty="0"/>
                        <a:t>Persons with Disabilities</a:t>
                      </a:r>
                    </a:p>
                  </a:txBody>
                  <a:tcPr/>
                </a:tc>
                <a:tc>
                  <a:txBody>
                    <a:bodyPr/>
                    <a:lstStyle/>
                    <a:p>
                      <a:pPr algn="ctr"/>
                      <a:r>
                        <a:rPr lang="en-US" sz="1600" dirty="0"/>
                        <a:t>Families</a:t>
                      </a:r>
                    </a:p>
                  </a:txBody>
                  <a:tcPr/>
                </a:tc>
                <a:tc>
                  <a:txBody>
                    <a:bodyPr/>
                    <a:lstStyle/>
                    <a:p>
                      <a:pPr algn="ctr"/>
                      <a:r>
                        <a:rPr lang="en-US" sz="1600" dirty="0"/>
                        <a:t>Providers</a:t>
                      </a:r>
                    </a:p>
                  </a:txBody>
                  <a:tcPr/>
                </a:tc>
                <a:tc>
                  <a:txBody>
                    <a:bodyPr/>
                    <a:lstStyle/>
                    <a:p>
                      <a:pPr algn="ctr"/>
                      <a:r>
                        <a:rPr lang="en-US" sz="1600" dirty="0"/>
                        <a:t>Employers</a:t>
                      </a:r>
                    </a:p>
                  </a:txBody>
                  <a:tcPr/>
                </a:tc>
                <a:tc>
                  <a:txBody>
                    <a:bodyPr/>
                    <a:lstStyle/>
                    <a:p>
                      <a:pPr algn="ctr"/>
                      <a:r>
                        <a:rPr lang="en-US" sz="1600" dirty="0"/>
                        <a:t>Sector/ Industry Leaders</a:t>
                      </a:r>
                    </a:p>
                  </a:txBody>
                  <a:tcPr/>
                </a:tc>
                <a:tc>
                  <a:txBody>
                    <a:bodyPr/>
                    <a:lstStyle/>
                    <a:p>
                      <a:pPr algn="ctr"/>
                      <a:r>
                        <a:rPr lang="en-US" sz="1600"/>
                        <a:t>State Agencies/ Schools</a:t>
                      </a:r>
                    </a:p>
                  </a:txBody>
                  <a:tcPr/>
                </a:tc>
                <a:extLst>
                  <a:ext uri="{0D108BD9-81ED-4DB2-BD59-A6C34878D82A}">
                    <a16:rowId xmlns:a16="http://schemas.microsoft.com/office/drawing/2014/main" val="3108414785"/>
                  </a:ext>
                </a:extLst>
              </a:tr>
              <a:tr h="376369">
                <a:tc>
                  <a:txBody>
                    <a:bodyPr/>
                    <a:lstStyle/>
                    <a:p>
                      <a:r>
                        <a:rPr lang="en-US" sz="1600" dirty="0"/>
                        <a:t>Co-Create NDEAM Celebration/ Recognition Events</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4094000969"/>
                  </a:ext>
                </a:extLst>
              </a:tr>
              <a:tr h="370840">
                <a:tc>
                  <a:txBody>
                    <a:bodyPr/>
                    <a:lstStyle/>
                    <a:p>
                      <a:r>
                        <a:rPr lang="en-US" sz="1600" dirty="0"/>
                        <a:t>Co-Create Social Media Postings</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188479758"/>
                  </a:ext>
                </a:extLst>
              </a:tr>
              <a:tr h="370840">
                <a:tc>
                  <a:txBody>
                    <a:bodyPr/>
                    <a:lstStyle/>
                    <a:p>
                      <a:r>
                        <a:rPr lang="en-US" sz="1600" dirty="0"/>
                        <a:t>Co-Create Collaboratives</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tc>
                  <a:txBody>
                    <a:bodyPr/>
                    <a:lstStyle/>
                    <a:p>
                      <a:pPr algn="ctr"/>
                      <a:r>
                        <a:rPr lang="en-US" sz="1600" dirty="0"/>
                        <a:t>X</a:t>
                      </a:r>
                    </a:p>
                  </a:txBody>
                  <a:tcPr/>
                </a:tc>
                <a:extLst>
                  <a:ext uri="{0D108BD9-81ED-4DB2-BD59-A6C34878D82A}">
                    <a16:rowId xmlns:a16="http://schemas.microsoft.com/office/drawing/2014/main" val="2222084575"/>
                  </a:ext>
                </a:extLst>
              </a:tr>
              <a:tr h="370840">
                <a:tc>
                  <a:txBody>
                    <a:bodyPr/>
                    <a:lstStyle/>
                    <a:p>
                      <a:r>
                        <a:rPr lang="en-US" sz="1600" dirty="0"/>
                        <a:t>Join Regional/State Leadership Councils</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extLst>
                  <a:ext uri="{0D108BD9-81ED-4DB2-BD59-A6C34878D82A}">
                    <a16:rowId xmlns:a16="http://schemas.microsoft.com/office/drawing/2014/main" val="260667533"/>
                  </a:ext>
                </a:extLst>
              </a:tr>
              <a:tr h="370840">
                <a:tc>
                  <a:txBody>
                    <a:bodyPr/>
                    <a:lstStyle/>
                    <a:p>
                      <a:r>
                        <a:rPr lang="en-US" sz="1600" dirty="0"/>
                        <a:t>Invite Peer Employers to Learn More</a:t>
                      </a:r>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a:p>
                  </a:txBody>
                  <a:tcPr/>
                </a:tc>
                <a:extLst>
                  <a:ext uri="{0D108BD9-81ED-4DB2-BD59-A6C34878D82A}">
                    <a16:rowId xmlns:a16="http://schemas.microsoft.com/office/drawing/2014/main" val="2194840633"/>
                  </a:ext>
                </a:extLst>
              </a:tr>
              <a:tr h="370840">
                <a:tc>
                  <a:txBody>
                    <a:bodyPr/>
                    <a:lstStyle/>
                    <a:p>
                      <a:r>
                        <a:rPr lang="en-US" sz="1600" dirty="0"/>
                        <a:t>Co-Create Testimonials</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extLst>
                  <a:ext uri="{0D108BD9-81ED-4DB2-BD59-A6C34878D82A}">
                    <a16:rowId xmlns:a16="http://schemas.microsoft.com/office/drawing/2014/main" val="2298191711"/>
                  </a:ext>
                </a:extLst>
              </a:tr>
              <a:tr h="370840">
                <a:tc>
                  <a:txBody>
                    <a:bodyPr/>
                    <a:lstStyle/>
                    <a:p>
                      <a:r>
                        <a:rPr lang="en-US" sz="1600" dirty="0"/>
                        <a:t>Co-Create Articles for Industry Journals</a:t>
                      </a:r>
                    </a:p>
                  </a:txBody>
                  <a:tcPr/>
                </a:tc>
                <a:tc>
                  <a:txBody>
                    <a:bodyPr/>
                    <a:lstStyle/>
                    <a:p>
                      <a:pPr algn="ctr"/>
                      <a:endParaRPr lang="en-US" sz="1600" dirty="0"/>
                    </a:p>
                  </a:txBody>
                  <a:tcPr/>
                </a:tc>
                <a:tc>
                  <a:txBody>
                    <a:bodyPr/>
                    <a:lstStyle/>
                    <a:p>
                      <a:pPr algn="ctr"/>
                      <a:endParaRPr lang="en-US" sz="1600" dirty="0"/>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r>
                        <a:rPr lang="en-US" sz="1600" dirty="0"/>
                        <a:t>X</a:t>
                      </a:r>
                    </a:p>
                  </a:txBody>
                  <a:tcPr/>
                </a:tc>
                <a:tc>
                  <a:txBody>
                    <a:bodyPr/>
                    <a:lstStyle/>
                    <a:p>
                      <a:pPr algn="ctr"/>
                      <a:endParaRPr lang="en-US" sz="1600" dirty="0"/>
                    </a:p>
                  </a:txBody>
                  <a:tcPr/>
                </a:tc>
                <a:extLst>
                  <a:ext uri="{0D108BD9-81ED-4DB2-BD59-A6C34878D82A}">
                    <a16:rowId xmlns:a16="http://schemas.microsoft.com/office/drawing/2014/main" val="513433378"/>
                  </a:ext>
                </a:extLst>
              </a:tr>
            </a:tbl>
          </a:graphicData>
        </a:graphic>
      </p:graphicFrame>
    </p:spTree>
    <p:extLst>
      <p:ext uri="{BB962C8B-B14F-4D97-AF65-F5344CB8AC3E}">
        <p14:creationId xmlns:p14="http://schemas.microsoft.com/office/powerpoint/2010/main" val="3297372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99CFA-BE06-6A27-7614-3CF613BA8D4C}"/>
              </a:ext>
            </a:extLst>
          </p:cNvPr>
          <p:cNvSpPr>
            <a:spLocks noGrp="1"/>
          </p:cNvSpPr>
          <p:nvPr>
            <p:ph type="title"/>
          </p:nvPr>
        </p:nvSpPr>
        <p:spPr>
          <a:xfrm>
            <a:off x="1458930" y="501675"/>
            <a:ext cx="9894871" cy="1055417"/>
          </a:xfrm>
        </p:spPr>
        <p:txBody>
          <a:bodyPr>
            <a:normAutofit fontScale="90000"/>
          </a:bodyPr>
          <a:lstStyle/>
          <a:p>
            <a:r>
              <a:rPr lang="en-US" dirty="0"/>
              <a:t>Continuation-Best Practices</a:t>
            </a:r>
            <a:br>
              <a:rPr lang="en-US" dirty="0"/>
            </a:br>
            <a:r>
              <a:rPr lang="en-US" sz="3600" dirty="0"/>
              <a:t>Business Advisory Councils</a:t>
            </a:r>
            <a:br>
              <a:rPr lang="en-US" dirty="0"/>
            </a:br>
            <a:endParaRPr lang="en-US" dirty="0"/>
          </a:p>
        </p:txBody>
      </p:sp>
      <p:sp>
        <p:nvSpPr>
          <p:cNvPr id="4" name="Title 1">
            <a:extLst>
              <a:ext uri="{FF2B5EF4-FFF2-40B4-BE49-F238E27FC236}">
                <a16:creationId xmlns:a16="http://schemas.microsoft.com/office/drawing/2014/main" id="{5E146BC9-C7B3-86F3-E455-4F9B4FF6DA81}"/>
              </a:ext>
              <a:ext uri="{C183D7F6-B498-43B3-948B-1728B52AA6E4}">
                <adec:decorative xmlns:adec="http://schemas.microsoft.com/office/drawing/2017/decorative" val="1"/>
              </a:ext>
            </a:extLst>
          </p:cNvPr>
          <p:cNvSpPr txBox="1">
            <a:spLocks/>
          </p:cNvSpPr>
          <p:nvPr/>
        </p:nvSpPr>
        <p:spPr>
          <a:xfrm>
            <a:off x="2564264" y="751840"/>
            <a:ext cx="7024744" cy="585704"/>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rgbClr val="124193"/>
                </a:solidFill>
                <a:latin typeface="BentonSans" panose="02000803040000020004" pitchFamily="50" charset="0"/>
                <a:ea typeface="+mj-ea"/>
                <a:cs typeface="+mj-cs"/>
              </a:defRPr>
            </a:lvl1pPr>
          </a:lstStyle>
          <a:p>
            <a:pPr algn="ctr"/>
            <a:endParaRPr lang="en-US" dirty="0"/>
          </a:p>
        </p:txBody>
      </p:sp>
      <p:sp>
        <p:nvSpPr>
          <p:cNvPr id="5" name="Content Placeholder 2">
            <a:extLst>
              <a:ext uri="{FF2B5EF4-FFF2-40B4-BE49-F238E27FC236}">
                <a16:creationId xmlns:a16="http://schemas.microsoft.com/office/drawing/2014/main" id="{D20CB0ED-0FA4-1DEA-E8AC-64E51F84AE4B}"/>
              </a:ext>
            </a:extLst>
          </p:cNvPr>
          <p:cNvSpPr txBox="1">
            <a:spLocks/>
          </p:cNvSpPr>
          <p:nvPr/>
        </p:nvSpPr>
        <p:spPr>
          <a:xfrm>
            <a:off x="616368" y="1807257"/>
            <a:ext cx="5062055" cy="441628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24193"/>
                </a:solidFill>
                <a:latin typeface="Roboto" pitchFamily="2" charset="0"/>
                <a:ea typeface="Roboto"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a:t>A Business Advisory Council (BAC) is a motivated group of local business and community professionals who assist in….</a:t>
            </a:r>
            <a:br>
              <a:rPr lang="en-US" sz="2000" dirty="0"/>
            </a:br>
            <a:endParaRPr lang="en-US" sz="2000" dirty="0"/>
          </a:p>
          <a:p>
            <a:r>
              <a:rPr lang="en-US" sz="2000" dirty="0"/>
              <a:t>General Networking</a:t>
            </a:r>
          </a:p>
          <a:p>
            <a:r>
              <a:rPr lang="en-US" sz="2000" dirty="0"/>
              <a:t>Business-orientation</a:t>
            </a:r>
          </a:p>
          <a:p>
            <a:r>
              <a:rPr lang="en-US" sz="2000" dirty="0"/>
              <a:t>Marketing feedback</a:t>
            </a:r>
          </a:p>
          <a:p>
            <a:r>
              <a:rPr lang="en-US" sz="2000" dirty="0"/>
              <a:t>Strategic feedback</a:t>
            </a:r>
          </a:p>
          <a:p>
            <a:r>
              <a:rPr lang="en-US" sz="2000" dirty="0"/>
              <a:t>Industry connections/invites</a:t>
            </a:r>
          </a:p>
        </p:txBody>
      </p:sp>
      <p:pic>
        <p:nvPicPr>
          <p:cNvPr id="7" name="Content Placeholder 11" descr="Picture of people in a group">
            <a:extLst>
              <a:ext uri="{FF2B5EF4-FFF2-40B4-BE49-F238E27FC236}">
                <a16:creationId xmlns:a16="http://schemas.microsoft.com/office/drawing/2014/main" id="{F6BC27B4-ABAC-821B-FDFC-160FDC1A82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3578" y="1874553"/>
            <a:ext cx="5642142" cy="4231607"/>
          </a:xfrm>
          <a:prstGeom prst="rect">
            <a:avLst/>
          </a:prstGeom>
        </p:spPr>
      </p:pic>
      <p:pic>
        <p:nvPicPr>
          <p:cNvPr id="6" name="Graphic 5" descr="Repeat with solid fill">
            <a:extLst>
              <a:ext uri="{FF2B5EF4-FFF2-40B4-BE49-F238E27FC236}">
                <a16:creationId xmlns:a16="http://schemas.microsoft.com/office/drawing/2014/main" id="{375AB157-325B-2D3E-4FA7-A689306B850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21240" y="264782"/>
            <a:ext cx="1432561" cy="1432561"/>
          </a:xfrm>
          <a:prstGeom prst="rect">
            <a:avLst/>
          </a:prstGeom>
        </p:spPr>
      </p:pic>
    </p:spTree>
    <p:extLst>
      <p:ext uri="{BB962C8B-B14F-4D97-AF65-F5344CB8AC3E}">
        <p14:creationId xmlns:p14="http://schemas.microsoft.com/office/powerpoint/2010/main" val="2442289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7D5C0-CC3B-4104-A3F7-8186F24AA36F}"/>
              </a:ext>
            </a:extLst>
          </p:cNvPr>
          <p:cNvSpPr>
            <a:spLocks noGrp="1"/>
          </p:cNvSpPr>
          <p:nvPr>
            <p:ph type="title"/>
          </p:nvPr>
        </p:nvSpPr>
        <p:spPr>
          <a:xfrm>
            <a:off x="1458930" y="227950"/>
            <a:ext cx="9894871" cy="1325563"/>
          </a:xfrm>
        </p:spPr>
        <p:txBody>
          <a:bodyPr>
            <a:normAutofit fontScale="90000"/>
          </a:bodyPr>
          <a:lstStyle/>
          <a:p>
            <a:r>
              <a:rPr lang="en-US" dirty="0"/>
              <a:t>Provider Collaboratives-</a:t>
            </a:r>
            <a:br>
              <a:rPr lang="en-US" dirty="0"/>
            </a:br>
            <a:r>
              <a:rPr lang="en-US" sz="3600" dirty="0"/>
              <a:t>possible solution to help bridge providers-employers</a:t>
            </a:r>
            <a:endParaRPr lang="en-US" dirty="0"/>
          </a:p>
        </p:txBody>
      </p:sp>
      <p:pic>
        <p:nvPicPr>
          <p:cNvPr id="5" name="Picture 4" descr="A map of cuyahoga county with people and text">
            <a:extLst>
              <a:ext uri="{FF2B5EF4-FFF2-40B4-BE49-F238E27FC236}">
                <a16:creationId xmlns:a16="http://schemas.microsoft.com/office/drawing/2014/main" id="{BC59E89D-CAEC-608F-7196-4F02AE08F4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723485" y="2363438"/>
            <a:ext cx="2309327" cy="1889799"/>
          </a:xfrm>
          <a:prstGeom prst="rect">
            <a:avLst/>
          </a:prstGeom>
        </p:spPr>
      </p:pic>
      <p:pic>
        <p:nvPicPr>
          <p:cNvPr id="4" name="Picture 3">
            <a:extLst>
              <a:ext uri="{FF2B5EF4-FFF2-40B4-BE49-F238E27FC236}">
                <a16:creationId xmlns:a16="http://schemas.microsoft.com/office/drawing/2014/main" id="{9AE7B8B6-19CB-3F06-23D9-E4D62ADCD50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565451" y="2402726"/>
            <a:ext cx="1841424" cy="1686614"/>
          </a:xfrm>
          <a:prstGeom prst="rect">
            <a:avLst/>
          </a:prstGeom>
        </p:spPr>
      </p:pic>
      <p:sp>
        <p:nvSpPr>
          <p:cNvPr id="12" name="Rectangle: Rounded Corners 11">
            <a:extLst>
              <a:ext uri="{FF2B5EF4-FFF2-40B4-BE49-F238E27FC236}">
                <a16:creationId xmlns:a16="http://schemas.microsoft.com/office/drawing/2014/main" id="{54E4B37D-946F-F646-B02E-C373C672D08F}"/>
              </a:ext>
            </a:extLst>
          </p:cNvPr>
          <p:cNvSpPr/>
          <p:nvPr/>
        </p:nvSpPr>
        <p:spPr>
          <a:xfrm>
            <a:off x="2450277" y="1454934"/>
            <a:ext cx="6855744" cy="626420"/>
          </a:xfrm>
          <a:prstGeom prst="roundRect">
            <a:avLst/>
          </a:prstGeom>
          <a:solidFill>
            <a:srgbClr val="007D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31" b="1" dirty="0"/>
              <a:t>Employers</a:t>
            </a:r>
          </a:p>
        </p:txBody>
      </p:sp>
      <p:sp>
        <p:nvSpPr>
          <p:cNvPr id="21" name="Rectangle: Rounded Corners 20">
            <a:extLst>
              <a:ext uri="{FF2B5EF4-FFF2-40B4-BE49-F238E27FC236}">
                <a16:creationId xmlns:a16="http://schemas.microsoft.com/office/drawing/2014/main" id="{937B90EB-4DA6-62E7-30D3-88305D26B329}"/>
              </a:ext>
            </a:extLst>
          </p:cNvPr>
          <p:cNvSpPr/>
          <p:nvPr/>
        </p:nvSpPr>
        <p:spPr>
          <a:xfrm>
            <a:off x="2810583" y="5377358"/>
            <a:ext cx="6570833" cy="626420"/>
          </a:xfrm>
          <a:prstGeom prst="roundRect">
            <a:avLst/>
          </a:prstGeom>
          <a:solidFill>
            <a:srgbClr val="1E7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87" b="1" dirty="0"/>
              <a:t>Job Seekers</a:t>
            </a:r>
          </a:p>
        </p:txBody>
      </p:sp>
      <p:sp>
        <p:nvSpPr>
          <p:cNvPr id="22" name="Rectangle: Rounded Corners 21">
            <a:extLst>
              <a:ext uri="{FF2B5EF4-FFF2-40B4-BE49-F238E27FC236}">
                <a16:creationId xmlns:a16="http://schemas.microsoft.com/office/drawing/2014/main" id="{F6202FDD-BB76-B991-EDAB-A866382C54E7}"/>
              </a:ext>
            </a:extLst>
          </p:cNvPr>
          <p:cNvSpPr/>
          <p:nvPr/>
        </p:nvSpPr>
        <p:spPr>
          <a:xfrm>
            <a:off x="2810584" y="4463437"/>
            <a:ext cx="6570832" cy="626420"/>
          </a:xfrm>
          <a:prstGeom prst="roundRect">
            <a:avLst/>
          </a:prstGeom>
          <a:solidFill>
            <a:srgbClr val="1E7F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87" b="1" dirty="0"/>
              <a:t>Community Providers</a:t>
            </a:r>
          </a:p>
        </p:txBody>
      </p:sp>
      <p:pic>
        <p:nvPicPr>
          <p:cNvPr id="6" name="Picture 5">
            <a:extLst>
              <a:ext uri="{FF2B5EF4-FFF2-40B4-BE49-F238E27FC236}">
                <a16:creationId xmlns:a16="http://schemas.microsoft.com/office/drawing/2014/main" id="{189DF51C-8083-DAE5-9639-80F04C16F0A0}"/>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034479" y="2885276"/>
            <a:ext cx="2214540" cy="964750"/>
          </a:xfrm>
          <a:prstGeom prst="rect">
            <a:avLst/>
          </a:prstGeom>
        </p:spPr>
      </p:pic>
      <p:sp>
        <p:nvSpPr>
          <p:cNvPr id="7" name="TextBox 6">
            <a:extLst>
              <a:ext uri="{FF2B5EF4-FFF2-40B4-BE49-F238E27FC236}">
                <a16:creationId xmlns:a16="http://schemas.microsoft.com/office/drawing/2014/main" id="{00DD23AD-66C1-CFD2-E451-8F8AD8054A66}"/>
              </a:ext>
            </a:extLst>
          </p:cNvPr>
          <p:cNvSpPr txBox="1"/>
          <p:nvPr/>
        </p:nvSpPr>
        <p:spPr>
          <a:xfrm>
            <a:off x="139249" y="6125323"/>
            <a:ext cx="3650679" cy="830997"/>
          </a:xfrm>
          <a:prstGeom prst="rect">
            <a:avLst/>
          </a:prstGeom>
          <a:noFill/>
        </p:spPr>
        <p:txBody>
          <a:bodyPr wrap="none" rtlCol="0">
            <a:spAutoFit/>
          </a:bodyPr>
          <a:lstStyle/>
          <a:p>
            <a:r>
              <a:rPr lang="en-US" sz="1200" dirty="0">
                <a:solidFill>
                  <a:srgbClr val="007D89"/>
                </a:solidFill>
                <a:hlinkClick r:id="rId7">
                  <a:extLst>
                    <a:ext uri="{A12FA001-AC4F-418D-AE19-62706E023703}">
                      <ahyp:hlinkClr xmlns:ahyp="http://schemas.microsoft.com/office/drawing/2018/hyperlinkcolor" val="tx"/>
                    </a:ext>
                  </a:extLst>
                </a:hlinkClick>
              </a:rPr>
              <a:t>https://www.employmentcollaborative.com/</a:t>
            </a:r>
            <a:endParaRPr lang="en-US" sz="1200" dirty="0">
              <a:solidFill>
                <a:srgbClr val="007D89"/>
              </a:solidFill>
            </a:endParaRPr>
          </a:p>
          <a:p>
            <a:r>
              <a:rPr lang="en-US" sz="1200" dirty="0">
                <a:solidFill>
                  <a:srgbClr val="007D89"/>
                </a:solidFill>
                <a:hlinkClick r:id="rId8">
                  <a:extLst>
                    <a:ext uri="{A12FA001-AC4F-418D-AE19-62706E023703}">
                      <ahyp:hlinkClr xmlns:ahyp="http://schemas.microsoft.com/office/drawing/2018/hyperlinkcolor" val="tx"/>
                    </a:ext>
                  </a:extLst>
                </a:hlinkClick>
              </a:rPr>
              <a:t>https://coalitionfwd.com/</a:t>
            </a:r>
            <a:endParaRPr lang="en-US" sz="1200" dirty="0">
              <a:solidFill>
                <a:srgbClr val="007D89"/>
              </a:solidFill>
            </a:endParaRPr>
          </a:p>
          <a:p>
            <a:r>
              <a:rPr lang="en-US" sz="1200" dirty="0">
                <a:solidFill>
                  <a:srgbClr val="007D89"/>
                </a:solidFill>
                <a:hlinkClick r:id="rId9">
                  <a:extLst>
                    <a:ext uri="{A12FA001-AC4F-418D-AE19-62706E023703}">
                      <ahyp:hlinkClr xmlns:ahyp="http://schemas.microsoft.com/office/drawing/2018/hyperlinkcolor" val="tx"/>
                    </a:ext>
                  </a:extLst>
                </a:hlinkClick>
              </a:rPr>
              <a:t>https://www.linkedin.com/company/mogatewaynexus/</a:t>
            </a:r>
            <a:endParaRPr lang="en-US" sz="1200" dirty="0">
              <a:solidFill>
                <a:srgbClr val="007D89"/>
              </a:solidFill>
            </a:endParaRPr>
          </a:p>
          <a:p>
            <a:endParaRPr lang="en-US" sz="1200" dirty="0">
              <a:solidFill>
                <a:srgbClr val="007D89"/>
              </a:solidFill>
            </a:endParaRPr>
          </a:p>
        </p:txBody>
      </p:sp>
      <p:sp>
        <p:nvSpPr>
          <p:cNvPr id="8" name="TextBox 7">
            <a:extLst>
              <a:ext uri="{FF2B5EF4-FFF2-40B4-BE49-F238E27FC236}">
                <a16:creationId xmlns:a16="http://schemas.microsoft.com/office/drawing/2014/main" id="{9D550533-0825-6009-45F3-DC178D9D27ED}"/>
              </a:ext>
            </a:extLst>
          </p:cNvPr>
          <p:cNvSpPr txBox="1"/>
          <p:nvPr/>
        </p:nvSpPr>
        <p:spPr>
          <a:xfrm>
            <a:off x="6380069" y="3935596"/>
            <a:ext cx="652743" cy="369332"/>
          </a:xfrm>
          <a:prstGeom prst="rect">
            <a:avLst/>
          </a:prstGeom>
          <a:noFill/>
        </p:spPr>
        <p:txBody>
          <a:bodyPr wrap="none" rtlCol="0">
            <a:spAutoFit/>
          </a:bodyPr>
          <a:lstStyle/>
          <a:p>
            <a:r>
              <a:rPr lang="en-US" dirty="0"/>
              <a:t>2014</a:t>
            </a:r>
          </a:p>
        </p:txBody>
      </p:sp>
      <p:sp>
        <p:nvSpPr>
          <p:cNvPr id="9" name="TextBox 8">
            <a:extLst>
              <a:ext uri="{FF2B5EF4-FFF2-40B4-BE49-F238E27FC236}">
                <a16:creationId xmlns:a16="http://schemas.microsoft.com/office/drawing/2014/main" id="{42A32E23-78A4-63EA-A48E-598B4B29A4F4}"/>
              </a:ext>
            </a:extLst>
          </p:cNvPr>
          <p:cNvSpPr txBox="1"/>
          <p:nvPr/>
        </p:nvSpPr>
        <p:spPr>
          <a:xfrm>
            <a:off x="8036653" y="3950355"/>
            <a:ext cx="652743" cy="369332"/>
          </a:xfrm>
          <a:prstGeom prst="rect">
            <a:avLst/>
          </a:prstGeom>
          <a:noFill/>
        </p:spPr>
        <p:txBody>
          <a:bodyPr wrap="none" rtlCol="0">
            <a:spAutoFit/>
          </a:bodyPr>
          <a:lstStyle/>
          <a:p>
            <a:r>
              <a:rPr lang="en-US" dirty="0"/>
              <a:t>2018</a:t>
            </a:r>
          </a:p>
        </p:txBody>
      </p:sp>
      <p:sp>
        <p:nvSpPr>
          <p:cNvPr id="10" name="TextBox 9">
            <a:extLst>
              <a:ext uri="{FF2B5EF4-FFF2-40B4-BE49-F238E27FC236}">
                <a16:creationId xmlns:a16="http://schemas.microsoft.com/office/drawing/2014/main" id="{6DB3CB4F-F261-F2EC-8830-5CA1A1089FAF}"/>
              </a:ext>
            </a:extLst>
          </p:cNvPr>
          <p:cNvSpPr txBox="1"/>
          <p:nvPr/>
        </p:nvSpPr>
        <p:spPr>
          <a:xfrm>
            <a:off x="3159791" y="4089340"/>
            <a:ext cx="652743" cy="369332"/>
          </a:xfrm>
          <a:prstGeom prst="rect">
            <a:avLst/>
          </a:prstGeom>
          <a:noFill/>
        </p:spPr>
        <p:txBody>
          <a:bodyPr wrap="none" rtlCol="0">
            <a:spAutoFit/>
          </a:bodyPr>
          <a:lstStyle/>
          <a:p>
            <a:r>
              <a:rPr lang="en-US" dirty="0"/>
              <a:t>2010</a:t>
            </a:r>
          </a:p>
        </p:txBody>
      </p:sp>
    </p:spTree>
    <p:extLst>
      <p:ext uri="{BB962C8B-B14F-4D97-AF65-F5344CB8AC3E}">
        <p14:creationId xmlns:p14="http://schemas.microsoft.com/office/powerpoint/2010/main" val="1787049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48872-4DD6-479E-9DC9-12ADF06E8916}"/>
              </a:ext>
            </a:extLst>
          </p:cNvPr>
          <p:cNvSpPr>
            <a:spLocks noGrp="1"/>
          </p:cNvSpPr>
          <p:nvPr>
            <p:ph type="title"/>
          </p:nvPr>
        </p:nvSpPr>
        <p:spPr/>
        <p:txBody>
          <a:bodyPr>
            <a:normAutofit fontScale="90000"/>
          </a:bodyPr>
          <a:lstStyle/>
          <a:p>
            <a:r>
              <a:rPr lang="en-US" dirty="0"/>
              <a:t>Disability Consultants-</a:t>
            </a:r>
            <a:br>
              <a:rPr lang="en-US" dirty="0"/>
            </a:br>
            <a:r>
              <a:rPr lang="en-US" sz="3600" dirty="0"/>
              <a:t>Another network of connectivity with larger employers</a:t>
            </a:r>
            <a:endParaRPr lang="en-US" dirty="0"/>
          </a:p>
        </p:txBody>
      </p:sp>
      <p:pic>
        <p:nvPicPr>
          <p:cNvPr id="6" name="Picture 5">
            <a:extLst>
              <a:ext uri="{FF2B5EF4-FFF2-40B4-BE49-F238E27FC236}">
                <a16:creationId xmlns:a16="http://schemas.microsoft.com/office/drawing/2014/main" id="{38D31A34-5569-368E-4134-F771270ECC8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362450" y="1528762"/>
            <a:ext cx="7620000" cy="4524375"/>
          </a:xfrm>
          <a:prstGeom prst="rect">
            <a:avLst/>
          </a:prstGeom>
        </p:spPr>
      </p:pic>
      <p:pic>
        <p:nvPicPr>
          <p:cNvPr id="8" name="Picture 7" descr="graph of the Disability equality indes">
            <a:extLst>
              <a:ext uri="{FF2B5EF4-FFF2-40B4-BE49-F238E27FC236}">
                <a16:creationId xmlns:a16="http://schemas.microsoft.com/office/drawing/2014/main" id="{8D5AD743-2C1D-23F5-BB28-596C085C7999}"/>
              </a:ext>
            </a:extLst>
          </p:cNvPr>
          <p:cNvPicPr>
            <a:picLocks noChangeAspect="1"/>
          </p:cNvPicPr>
          <p:nvPr/>
        </p:nvPicPr>
        <p:blipFill>
          <a:blip r:embed="rId4"/>
          <a:stretch>
            <a:fillRect/>
          </a:stretch>
        </p:blipFill>
        <p:spPr>
          <a:xfrm>
            <a:off x="511060" y="1647373"/>
            <a:ext cx="3851390" cy="2202360"/>
          </a:xfrm>
          <a:prstGeom prst="rect">
            <a:avLst/>
          </a:prstGeom>
        </p:spPr>
      </p:pic>
      <p:pic>
        <p:nvPicPr>
          <p:cNvPr id="11" name="Picture 10">
            <a:extLst>
              <a:ext uri="{FF2B5EF4-FFF2-40B4-BE49-F238E27FC236}">
                <a16:creationId xmlns:a16="http://schemas.microsoft.com/office/drawing/2014/main" id="{45F9C467-9E0B-0343-0DFC-18A290341EF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816553" y="2546334"/>
            <a:ext cx="1854295" cy="615982"/>
          </a:xfrm>
          <a:prstGeom prst="rect">
            <a:avLst/>
          </a:prstGeom>
        </p:spPr>
      </p:pic>
      <p:pic>
        <p:nvPicPr>
          <p:cNvPr id="13" name="Picture 12">
            <a:extLst>
              <a:ext uri="{FF2B5EF4-FFF2-40B4-BE49-F238E27FC236}">
                <a16:creationId xmlns:a16="http://schemas.microsoft.com/office/drawing/2014/main" id="{725991D1-6839-59D5-3A98-1956628C3AC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760369" y="4310966"/>
            <a:ext cx="2078331" cy="1888864"/>
          </a:xfrm>
          <a:prstGeom prst="rect">
            <a:avLst/>
          </a:prstGeom>
        </p:spPr>
      </p:pic>
      <p:pic>
        <p:nvPicPr>
          <p:cNvPr id="5" name="Content Placeholder 4" descr="A logo for a disability&#10;&#10;Description automatically generated">
            <a:extLst>
              <a:ext uri="{FF2B5EF4-FFF2-40B4-BE49-F238E27FC236}">
                <a16:creationId xmlns:a16="http://schemas.microsoft.com/office/drawing/2014/main" id="{6116ECAC-0B05-E41E-569F-A4CACC10270A}"/>
              </a:ext>
            </a:extLst>
          </p:cNvPr>
          <p:cNvPicPr>
            <a:picLocks noGrp="1" noChangeAspect="1"/>
          </p:cNvPicPr>
          <p:nvPr>
            <p:ph idx="1"/>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t="16945" b="15194"/>
          <a:stretch/>
        </p:blipFill>
        <p:spPr>
          <a:xfrm>
            <a:off x="2590800" y="1582088"/>
            <a:ext cx="1981200" cy="705852"/>
          </a:xfrm>
        </p:spPr>
      </p:pic>
      <p:pic>
        <p:nvPicPr>
          <p:cNvPr id="3" name="Picture 2">
            <a:extLst>
              <a:ext uri="{FF2B5EF4-FFF2-40B4-BE49-F238E27FC236}">
                <a16:creationId xmlns:a16="http://schemas.microsoft.com/office/drawing/2014/main" id="{10E7D226-5577-144F-C955-310C268DE170}"/>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231548" y="3691928"/>
            <a:ext cx="2857500" cy="752475"/>
          </a:xfrm>
          <a:prstGeom prst="rect">
            <a:avLst/>
          </a:prstGeom>
        </p:spPr>
      </p:pic>
    </p:spTree>
    <p:extLst>
      <p:ext uri="{BB962C8B-B14F-4D97-AF65-F5344CB8AC3E}">
        <p14:creationId xmlns:p14="http://schemas.microsoft.com/office/powerpoint/2010/main" val="2647935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0253F-175F-160A-23F1-6BB89BA862A6}"/>
              </a:ext>
            </a:extLst>
          </p:cNvPr>
          <p:cNvSpPr>
            <a:spLocks noGrp="1"/>
          </p:cNvSpPr>
          <p:nvPr>
            <p:ph type="title"/>
          </p:nvPr>
        </p:nvSpPr>
        <p:spPr/>
        <p:txBody>
          <a:bodyPr>
            <a:normAutofit fontScale="90000"/>
          </a:bodyPr>
          <a:lstStyle/>
          <a:p>
            <a:r>
              <a:rPr lang="en-US" dirty="0"/>
              <a:t>Embrace the “Bridgers”-</a:t>
            </a:r>
            <a:br>
              <a:rPr lang="en-US" dirty="0"/>
            </a:br>
            <a:r>
              <a:rPr lang="en-US" sz="3600" dirty="0"/>
              <a:t>Ever growing group of businesses focused on alternative staffing solutions</a:t>
            </a:r>
            <a:endParaRPr lang="en-US" dirty="0"/>
          </a:p>
        </p:txBody>
      </p:sp>
      <p:pic>
        <p:nvPicPr>
          <p:cNvPr id="5" name="Picture 4" descr="A black and white logo">
            <a:extLst>
              <a:ext uri="{FF2B5EF4-FFF2-40B4-BE49-F238E27FC236}">
                <a16:creationId xmlns:a16="http://schemas.microsoft.com/office/drawing/2014/main" id="{626FA166-CD3E-BEB2-6D0D-27FFD9E1C976}"/>
              </a:ext>
            </a:extLst>
          </p:cNvPr>
          <p:cNvPicPr>
            <a:picLocks noChangeAspect="1"/>
          </p:cNvPicPr>
          <p:nvPr/>
        </p:nvPicPr>
        <p:blipFill rotWithShape="1">
          <a:blip r:embed="rId3">
            <a:duotone>
              <a:schemeClr val="accent2">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24164" b="24644"/>
          <a:stretch/>
        </p:blipFill>
        <p:spPr>
          <a:xfrm>
            <a:off x="3729361" y="2031050"/>
            <a:ext cx="4737849" cy="2289488"/>
          </a:xfrm>
          <a:prstGeom prst="rect">
            <a:avLst/>
          </a:prstGeom>
        </p:spPr>
      </p:pic>
      <p:pic>
        <p:nvPicPr>
          <p:cNvPr id="9" name="Picture 8">
            <a:extLst>
              <a:ext uri="{FF2B5EF4-FFF2-40B4-BE49-F238E27FC236}">
                <a16:creationId xmlns:a16="http://schemas.microsoft.com/office/drawing/2014/main" id="{792DD632-96D0-6067-33B7-ABD993A683F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729361" y="4826951"/>
            <a:ext cx="2762250" cy="904875"/>
          </a:xfrm>
          <a:prstGeom prst="rect">
            <a:avLst/>
          </a:prstGeom>
        </p:spPr>
      </p:pic>
      <p:sp>
        <p:nvSpPr>
          <p:cNvPr id="10" name="TextBox 9">
            <a:extLst>
              <a:ext uri="{FF2B5EF4-FFF2-40B4-BE49-F238E27FC236}">
                <a16:creationId xmlns:a16="http://schemas.microsoft.com/office/drawing/2014/main" id="{7AB2D32E-AD47-6B5A-AA21-5B93478492D8}"/>
              </a:ext>
            </a:extLst>
          </p:cNvPr>
          <p:cNvSpPr txBox="1"/>
          <p:nvPr/>
        </p:nvSpPr>
        <p:spPr>
          <a:xfrm>
            <a:off x="1959058" y="3383607"/>
            <a:ext cx="1504028" cy="830997"/>
          </a:xfrm>
          <a:prstGeom prst="rect">
            <a:avLst/>
          </a:prstGeom>
          <a:noFill/>
        </p:spPr>
        <p:txBody>
          <a:bodyPr wrap="square" rtlCol="0">
            <a:spAutoFit/>
          </a:bodyPr>
          <a:lstStyle/>
          <a:p>
            <a:pPr algn="ctr"/>
            <a:r>
              <a:rPr lang="en-US" sz="2400" dirty="0"/>
              <a:t>Job Seekers</a:t>
            </a:r>
          </a:p>
        </p:txBody>
      </p:sp>
      <p:sp>
        <p:nvSpPr>
          <p:cNvPr id="11" name="TextBox 10">
            <a:extLst>
              <a:ext uri="{FF2B5EF4-FFF2-40B4-BE49-F238E27FC236}">
                <a16:creationId xmlns:a16="http://schemas.microsoft.com/office/drawing/2014/main" id="{C8D9195E-8DB0-57B7-1C78-D3335511A3FC}"/>
              </a:ext>
            </a:extLst>
          </p:cNvPr>
          <p:cNvSpPr txBox="1"/>
          <p:nvPr/>
        </p:nvSpPr>
        <p:spPr>
          <a:xfrm>
            <a:off x="8491608" y="3486150"/>
            <a:ext cx="1835316" cy="461665"/>
          </a:xfrm>
          <a:prstGeom prst="rect">
            <a:avLst/>
          </a:prstGeom>
          <a:noFill/>
        </p:spPr>
        <p:txBody>
          <a:bodyPr wrap="square" rtlCol="0">
            <a:spAutoFit/>
          </a:bodyPr>
          <a:lstStyle/>
          <a:p>
            <a:pPr algn="ctr"/>
            <a:r>
              <a:rPr lang="en-US" sz="2400" dirty="0"/>
              <a:t>Employers</a:t>
            </a:r>
          </a:p>
        </p:txBody>
      </p:sp>
      <p:pic>
        <p:nvPicPr>
          <p:cNvPr id="6" name="Picture 5" descr="A green and blue logo&#10;&#10;Description automatically generated">
            <a:extLst>
              <a:ext uri="{FF2B5EF4-FFF2-40B4-BE49-F238E27FC236}">
                <a16:creationId xmlns:a16="http://schemas.microsoft.com/office/drawing/2014/main" id="{65A7B440-BDCD-40FC-DB38-7894FFE059E6}"/>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696638" y="4456129"/>
            <a:ext cx="2857500" cy="1724025"/>
          </a:xfrm>
          <a:prstGeom prst="rect">
            <a:avLst/>
          </a:prstGeom>
        </p:spPr>
      </p:pic>
      <p:pic>
        <p:nvPicPr>
          <p:cNvPr id="4" name="Graphic 3" descr="Group with solid fill">
            <a:extLst>
              <a:ext uri="{FF2B5EF4-FFF2-40B4-BE49-F238E27FC236}">
                <a16:creationId xmlns:a16="http://schemas.microsoft.com/office/drawing/2014/main" id="{EC917870-23E1-F9B7-61B8-3B7C4D0CDA7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07618" y="2261393"/>
            <a:ext cx="1406903" cy="1406903"/>
          </a:xfrm>
          <a:prstGeom prst="rect">
            <a:avLst/>
          </a:prstGeom>
        </p:spPr>
      </p:pic>
      <p:pic>
        <p:nvPicPr>
          <p:cNvPr id="8" name="Graphic 7" descr="Office worker female with solid fill">
            <a:extLst>
              <a:ext uri="{FF2B5EF4-FFF2-40B4-BE49-F238E27FC236}">
                <a16:creationId xmlns:a16="http://schemas.microsoft.com/office/drawing/2014/main" id="{2E3FF981-04F9-155D-F630-8E5BC4621A0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782050" y="2261393"/>
            <a:ext cx="1254433" cy="1254433"/>
          </a:xfrm>
          <a:prstGeom prst="rect">
            <a:avLst/>
          </a:prstGeom>
        </p:spPr>
      </p:pic>
    </p:spTree>
    <p:extLst>
      <p:ext uri="{BB962C8B-B14F-4D97-AF65-F5344CB8AC3E}">
        <p14:creationId xmlns:p14="http://schemas.microsoft.com/office/powerpoint/2010/main" val="2556551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94CBAD-4536-9EFC-ABAA-E00FFF565E4C}"/>
              </a:ext>
            </a:extLst>
          </p:cNvPr>
          <p:cNvSpPr>
            <a:spLocks noGrp="1"/>
          </p:cNvSpPr>
          <p:nvPr>
            <p:ph type="title" idx="4294967295"/>
          </p:nvPr>
        </p:nvSpPr>
        <p:spPr>
          <a:xfrm>
            <a:off x="838200" y="1704975"/>
            <a:ext cx="10515600" cy="43513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rPr>
              <a:t>Steve Blanks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rPr>
              <a:t>Director of Partnerships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rPr>
              <a:t>SEEC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hlinkClick r:id="rId3"/>
              </a:rPr>
              <a:t>sblanks@seeconline.org</a:t>
            </a:r>
            <a:endPar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hlinkClick r:id="rId4"/>
              </a:rPr>
              <a:t>https://www.linkedin.com/in/steve-blanks-5a16474/details/skills/?detailScreenTabIndex=0</a:t>
            </a:r>
            <a:endPar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rgbClr val="124193"/>
              </a:solidFill>
              <a:effectLst/>
              <a:uLnTx/>
              <a:uFillTx/>
              <a:latin typeface="Roboto" pitchFamily="2" charset="0"/>
              <a:ea typeface="Roboto" pitchFamily="2" charset="0"/>
              <a:cs typeface="+mn-cs"/>
            </a:endParaRPr>
          </a:p>
        </p:txBody>
      </p:sp>
      <p:pic>
        <p:nvPicPr>
          <p:cNvPr id="5" name="Picture 4" descr="A qr code with a dinosaur&#10;&#10;Description automatically generated">
            <a:extLst>
              <a:ext uri="{FF2B5EF4-FFF2-40B4-BE49-F238E27FC236}">
                <a16:creationId xmlns:a16="http://schemas.microsoft.com/office/drawing/2014/main" id="{CE10EB0F-B1CE-6333-CE8F-1AFD90009F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78040" y="2099177"/>
            <a:ext cx="3053514" cy="3053514"/>
          </a:xfrm>
          <a:prstGeom prst="rect">
            <a:avLst/>
          </a:prstGeom>
        </p:spPr>
      </p:pic>
    </p:spTree>
    <p:extLst>
      <p:ext uri="{BB962C8B-B14F-4D97-AF65-F5344CB8AC3E}">
        <p14:creationId xmlns:p14="http://schemas.microsoft.com/office/powerpoint/2010/main" val="88923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8F860-EB9A-ABB9-6513-7A222F75E8DF}"/>
              </a:ext>
            </a:extLst>
          </p:cNvPr>
          <p:cNvSpPr>
            <a:spLocks noGrp="1"/>
          </p:cNvSpPr>
          <p:nvPr>
            <p:ph type="title"/>
          </p:nvPr>
        </p:nvSpPr>
        <p:spPr/>
        <p:txBody>
          <a:bodyPr/>
          <a:lstStyle/>
          <a:p>
            <a:r>
              <a:rPr lang="en-US" dirty="0"/>
              <a:t>Overview of Practices	</a:t>
            </a:r>
          </a:p>
        </p:txBody>
      </p:sp>
      <p:sp>
        <p:nvSpPr>
          <p:cNvPr id="3" name="Content Placeholder 2">
            <a:extLst>
              <a:ext uri="{FF2B5EF4-FFF2-40B4-BE49-F238E27FC236}">
                <a16:creationId xmlns:a16="http://schemas.microsoft.com/office/drawing/2014/main" id="{102C8ADA-3CBA-E2B6-6AA0-58AFDA9A3ACF}"/>
              </a:ext>
            </a:extLst>
          </p:cNvPr>
          <p:cNvSpPr>
            <a:spLocks noGrp="1"/>
          </p:cNvSpPr>
          <p:nvPr>
            <p:ph idx="1"/>
          </p:nvPr>
        </p:nvSpPr>
        <p:spPr>
          <a:xfrm>
            <a:off x="838201" y="2250137"/>
            <a:ext cx="10515600" cy="2893363"/>
          </a:xfrm>
        </p:spPr>
        <p:txBody>
          <a:bodyPr/>
          <a:lstStyle/>
          <a:p>
            <a:r>
              <a:rPr lang="en-US" dirty="0"/>
              <a:t>Relationship Building-How our thinking needs to shift</a:t>
            </a:r>
            <a:br>
              <a:rPr lang="en-US" dirty="0"/>
            </a:br>
            <a:endParaRPr lang="en-US" dirty="0"/>
          </a:p>
          <a:p>
            <a:r>
              <a:rPr lang="en-US" dirty="0"/>
              <a:t>Engagement Framework 4 Phases of Employer Journey</a:t>
            </a:r>
            <a:br>
              <a:rPr lang="en-US" dirty="0"/>
            </a:br>
            <a:endParaRPr lang="en-US" dirty="0"/>
          </a:p>
          <a:p>
            <a:r>
              <a:rPr lang="en-US" dirty="0"/>
              <a:t>Emerging practices around employer engagement</a:t>
            </a:r>
          </a:p>
          <a:p>
            <a:pPr marL="0" indent="0">
              <a:buNone/>
            </a:pPr>
            <a:endParaRPr lang="en-US" dirty="0"/>
          </a:p>
        </p:txBody>
      </p:sp>
    </p:spTree>
    <p:extLst>
      <p:ext uri="{BB962C8B-B14F-4D97-AF65-F5344CB8AC3E}">
        <p14:creationId xmlns:p14="http://schemas.microsoft.com/office/powerpoint/2010/main" val="3379122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5C018-079C-7E9B-2703-88E34203B253}"/>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C1418E83-7904-FC50-F455-E430BE06A423}"/>
              </a:ext>
            </a:extLst>
          </p:cNvPr>
          <p:cNvSpPr>
            <a:spLocks noGrp="1"/>
          </p:cNvSpPr>
          <p:nvPr>
            <p:ph idx="1"/>
          </p:nvPr>
        </p:nvSpPr>
        <p:spPr>
          <a:xfrm>
            <a:off x="1371600" y="1417028"/>
            <a:ext cx="10515600" cy="4681153"/>
          </a:xfrm>
        </p:spPr>
        <p:txBody>
          <a:bodyPr>
            <a:normAutofit fontScale="85000" lnSpcReduction="10000"/>
          </a:bodyPr>
          <a:lstStyle/>
          <a:p>
            <a:r>
              <a:rPr lang="en-US" sz="2400" dirty="0" err="1"/>
              <a:t>TedTalk</a:t>
            </a:r>
            <a:r>
              <a:rPr lang="en-US" sz="2400" dirty="0"/>
              <a:t>-Building Trust-</a:t>
            </a:r>
            <a:br>
              <a:rPr lang="en-US" sz="2400" dirty="0"/>
            </a:br>
            <a:r>
              <a:rPr lang="en-US" sz="2400" dirty="0">
                <a:hlinkClick r:id="rId3"/>
              </a:rPr>
              <a:t>https://youtu.be/s9FBK4eprmA</a:t>
            </a:r>
            <a:endParaRPr lang="en-US" sz="2400" dirty="0"/>
          </a:p>
          <a:p>
            <a:r>
              <a:rPr lang="en-US" sz="2400" dirty="0"/>
              <a:t>Touchpoints Article</a:t>
            </a:r>
            <a:br>
              <a:rPr lang="en-US" sz="2400" dirty="0"/>
            </a:br>
            <a:r>
              <a:rPr lang="en-US" sz="2400" dirty="0">
                <a:hlinkClick r:id="rId4"/>
              </a:rPr>
              <a:t>https://www.linkedin.com/pulse/how-many-touches-does-take-make-sale-2022-jennifer</a:t>
            </a:r>
            <a:endParaRPr lang="en-US" sz="2400" dirty="0"/>
          </a:p>
          <a:p>
            <a:r>
              <a:rPr lang="en-US" sz="2400" dirty="0"/>
              <a:t>Jed </a:t>
            </a:r>
            <a:r>
              <a:rPr lang="en-US" sz="2400" dirty="0" err="1"/>
              <a:t>Seifet</a:t>
            </a:r>
            <a:r>
              <a:rPr lang="en-US" sz="2400" dirty="0"/>
              <a:t> and Stakes LLC work</a:t>
            </a:r>
            <a:br>
              <a:rPr lang="en-US" sz="2400" dirty="0"/>
            </a:br>
            <a:r>
              <a:rPr lang="en-US" sz="2400" dirty="0">
                <a:hlinkClick r:id="rId5"/>
              </a:rPr>
              <a:t>https://impressionsmagazine.com/build-your-business/management/ask-the-experts-jed-seifert/</a:t>
            </a:r>
            <a:br>
              <a:rPr lang="en-US" sz="2400" dirty="0"/>
            </a:br>
            <a:r>
              <a:rPr lang="en-US" sz="2400" dirty="0">
                <a:hlinkClick r:id="rId6"/>
              </a:rPr>
              <a:t>https://www.apparelist.com/2022/07/12/stakes-manufacturing-wins-award-for-disabilities-inclusion-program/</a:t>
            </a:r>
            <a:endParaRPr lang="en-US" sz="2400" dirty="0"/>
          </a:p>
          <a:p>
            <a:r>
              <a:rPr lang="en-US" sz="2400" dirty="0"/>
              <a:t>Collaborative Links</a:t>
            </a:r>
          </a:p>
          <a:p>
            <a:pPr lvl="1"/>
            <a:r>
              <a:rPr lang="en-US" sz="2000" dirty="0"/>
              <a:t>Louisville Coalition </a:t>
            </a:r>
            <a:r>
              <a:rPr lang="en-US" sz="2000" dirty="0">
                <a:hlinkClick r:id="rId7"/>
              </a:rPr>
              <a:t>https://coalitionfwd.com/</a:t>
            </a:r>
            <a:endParaRPr lang="en-US" sz="2000" dirty="0"/>
          </a:p>
          <a:p>
            <a:pPr lvl="1"/>
            <a:r>
              <a:rPr lang="en-US" sz="2000" dirty="0"/>
              <a:t>Gateway Nexus </a:t>
            </a:r>
            <a:r>
              <a:rPr lang="en-US" sz="2000" dirty="0">
                <a:hlinkClick r:id="rId8"/>
              </a:rPr>
              <a:t>https://www.linkedin.com/posts/mogatewaynexus_activity-7044303823108018176-Xj_T/</a:t>
            </a:r>
            <a:endParaRPr lang="en-US" sz="2000" dirty="0"/>
          </a:p>
          <a:p>
            <a:pPr lvl="1"/>
            <a:r>
              <a:rPr lang="en-US" sz="2000" dirty="0"/>
              <a:t>Cuyahoga Collaborative </a:t>
            </a:r>
            <a:r>
              <a:rPr lang="en-US" sz="2000" dirty="0">
                <a:hlinkClick r:id="rId9"/>
              </a:rPr>
              <a:t>https://www.employmentcollaborative.com/</a:t>
            </a:r>
            <a:endParaRPr lang="en-US" sz="2000" dirty="0"/>
          </a:p>
          <a:p>
            <a:r>
              <a:rPr lang="en-US" sz="2400" dirty="0"/>
              <a:t>Disability Consultants</a:t>
            </a:r>
          </a:p>
          <a:p>
            <a:pPr lvl="1"/>
            <a:r>
              <a:rPr lang="en-US" sz="2000" dirty="0" err="1"/>
              <a:t>SourceAbled</a:t>
            </a:r>
            <a:r>
              <a:rPr lang="en-US" sz="2000" dirty="0"/>
              <a:t>- </a:t>
            </a:r>
            <a:r>
              <a:rPr lang="en-US" sz="2000" dirty="0">
                <a:hlinkClick r:id="rId10"/>
              </a:rPr>
              <a:t>https://jobs.sourceabled.com/</a:t>
            </a:r>
            <a:endParaRPr lang="en-US" sz="2000" dirty="0"/>
          </a:p>
          <a:p>
            <a:pPr lvl="1"/>
            <a:r>
              <a:rPr lang="en-US" sz="2000" dirty="0"/>
              <a:t>James Emmett Consulting </a:t>
            </a:r>
            <a:r>
              <a:rPr lang="en-US" sz="2000" dirty="0">
                <a:hlinkClick r:id="rId11"/>
              </a:rPr>
              <a:t>https://jamesemmettandcompany.com/</a:t>
            </a:r>
            <a:endParaRPr lang="en-US" sz="2000" dirty="0"/>
          </a:p>
          <a:p>
            <a:endParaRPr lang="en-US" sz="2400" dirty="0"/>
          </a:p>
          <a:p>
            <a:endParaRPr lang="en-US" sz="2400" dirty="0"/>
          </a:p>
        </p:txBody>
      </p:sp>
    </p:spTree>
    <p:extLst>
      <p:ext uri="{BB962C8B-B14F-4D97-AF65-F5344CB8AC3E}">
        <p14:creationId xmlns:p14="http://schemas.microsoft.com/office/powerpoint/2010/main" val="2201874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32912-F3AA-A803-C230-7F6D1E8EF625}"/>
              </a:ext>
            </a:extLst>
          </p:cNvPr>
          <p:cNvSpPr>
            <a:spLocks noGrp="1"/>
          </p:cNvSpPr>
          <p:nvPr>
            <p:ph type="title"/>
          </p:nvPr>
        </p:nvSpPr>
        <p:spPr/>
        <p:txBody>
          <a:bodyPr/>
          <a:lstStyle/>
          <a:p>
            <a:r>
              <a:rPr lang="en-US" dirty="0"/>
              <a:t>Drill Down on 4 phases on engagement</a:t>
            </a:r>
          </a:p>
        </p:txBody>
      </p:sp>
      <p:sp>
        <p:nvSpPr>
          <p:cNvPr id="3" name="Content Placeholder 2">
            <a:extLst>
              <a:ext uri="{FF2B5EF4-FFF2-40B4-BE49-F238E27FC236}">
                <a16:creationId xmlns:a16="http://schemas.microsoft.com/office/drawing/2014/main" id="{A6388A3F-0D3D-4529-5D9B-6029BF0AFC19}"/>
              </a:ext>
            </a:extLst>
          </p:cNvPr>
          <p:cNvSpPr>
            <a:spLocks noGrp="1"/>
          </p:cNvSpPr>
          <p:nvPr>
            <p:ph idx="1"/>
          </p:nvPr>
        </p:nvSpPr>
        <p:spPr/>
        <p:txBody>
          <a:bodyPr>
            <a:normAutofit fontScale="92500" lnSpcReduction="10000"/>
          </a:bodyPr>
          <a:lstStyle/>
          <a:p>
            <a:r>
              <a:rPr lang="en-US" dirty="0"/>
              <a:t>Connection….is awareness…..biggest feedback is people haven’t heard about us?</a:t>
            </a:r>
          </a:p>
          <a:p>
            <a:r>
              <a:rPr lang="en-US" dirty="0"/>
              <a:t>Consideration….what are the steps to deepen relationship</a:t>
            </a:r>
          </a:p>
          <a:p>
            <a:pPr lvl="1"/>
            <a:r>
              <a:rPr lang="en-US" dirty="0"/>
              <a:t>Invite to mock interview</a:t>
            </a:r>
          </a:p>
          <a:p>
            <a:pPr lvl="1"/>
            <a:r>
              <a:rPr lang="en-US" dirty="0"/>
              <a:t>Work site visit and observation</a:t>
            </a:r>
          </a:p>
          <a:p>
            <a:pPr lvl="1"/>
            <a:r>
              <a:rPr lang="en-US" dirty="0"/>
              <a:t>Meet a job seeker</a:t>
            </a:r>
          </a:p>
          <a:p>
            <a:pPr lvl="1"/>
            <a:r>
              <a:rPr lang="en-US" dirty="0"/>
              <a:t>Join an employer event</a:t>
            </a:r>
          </a:p>
          <a:p>
            <a:r>
              <a:rPr lang="en-US" dirty="0"/>
              <a:t>Conversion….might be a low risk trial, internship, </a:t>
            </a:r>
            <a:r>
              <a:rPr lang="en-US" dirty="0" err="1"/>
              <a:t>etc</a:t>
            </a:r>
            <a:r>
              <a:rPr lang="en-US" dirty="0"/>
              <a:t>…..all the way up to hire…might be several steps</a:t>
            </a:r>
          </a:p>
          <a:p>
            <a:r>
              <a:rPr lang="en-US" dirty="0"/>
              <a:t>Continuation…how well do we provide our services….and how well do we continue to care about their business (recognition, marketing, supporting, </a:t>
            </a:r>
            <a:r>
              <a:rPr lang="en-US" dirty="0" err="1"/>
              <a:t>etc</a:t>
            </a:r>
            <a:r>
              <a:rPr lang="en-US" dirty="0"/>
              <a:t>)</a:t>
            </a:r>
          </a:p>
        </p:txBody>
      </p:sp>
    </p:spTree>
    <p:extLst>
      <p:ext uri="{BB962C8B-B14F-4D97-AF65-F5344CB8AC3E}">
        <p14:creationId xmlns:p14="http://schemas.microsoft.com/office/powerpoint/2010/main" val="3071544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A36C-D8E9-6EC7-4C3B-D87E1CCED258}"/>
              </a:ext>
            </a:extLst>
          </p:cNvPr>
          <p:cNvSpPr>
            <a:spLocks noGrp="1"/>
          </p:cNvSpPr>
          <p:nvPr>
            <p:ph type="title"/>
          </p:nvPr>
        </p:nvSpPr>
        <p:spPr>
          <a:xfrm>
            <a:off x="1458930" y="464550"/>
            <a:ext cx="9894871" cy="819800"/>
          </a:xfrm>
        </p:spPr>
        <p:txBody>
          <a:bodyPr/>
          <a:lstStyle/>
          <a:p>
            <a:r>
              <a:rPr lang="en-US" dirty="0"/>
              <a:t>Of course you can just ask ChatGPT	</a:t>
            </a:r>
          </a:p>
        </p:txBody>
      </p:sp>
      <p:sp>
        <p:nvSpPr>
          <p:cNvPr id="3" name="Content Placeholder 2">
            <a:extLst>
              <a:ext uri="{FF2B5EF4-FFF2-40B4-BE49-F238E27FC236}">
                <a16:creationId xmlns:a16="http://schemas.microsoft.com/office/drawing/2014/main" id="{55FDC568-95CC-05CF-CE23-4C34B76C0C0C}"/>
              </a:ext>
            </a:extLst>
          </p:cNvPr>
          <p:cNvSpPr>
            <a:spLocks noGrp="1"/>
          </p:cNvSpPr>
          <p:nvPr>
            <p:ph idx="1"/>
          </p:nvPr>
        </p:nvSpPr>
        <p:spPr>
          <a:xfrm>
            <a:off x="1458930" y="1582088"/>
            <a:ext cx="10244327" cy="4401462"/>
          </a:xfrm>
        </p:spPr>
        <p:txBody>
          <a:bodyPr>
            <a:normAutofit fontScale="92500" lnSpcReduction="20000"/>
          </a:bodyPr>
          <a:lstStyle/>
          <a:p>
            <a:pPr marL="400050" indent="-400050" algn="l">
              <a:buFont typeface="+mj-lt"/>
              <a:buAutoNum type="arabicPeriod"/>
            </a:pPr>
            <a:r>
              <a:rPr lang="en-US" b="1" i="1" dirty="0">
                <a:solidFill>
                  <a:srgbClr val="374151"/>
                </a:solidFill>
                <a:effectLst/>
                <a:latin typeface="Söhne"/>
              </a:rPr>
              <a:t>Establish Partnerships</a:t>
            </a:r>
            <a:br>
              <a:rPr lang="en-US" b="1" i="1" dirty="0">
                <a:solidFill>
                  <a:srgbClr val="374151"/>
                </a:solidFill>
                <a:effectLst/>
                <a:latin typeface="Söhne"/>
              </a:rPr>
            </a:br>
            <a:endParaRPr lang="en-US" b="0" i="0" dirty="0">
              <a:solidFill>
                <a:srgbClr val="374151"/>
              </a:solidFill>
              <a:effectLst/>
              <a:latin typeface="Söhne"/>
            </a:endParaRPr>
          </a:p>
          <a:p>
            <a:pPr marL="400050" indent="-400050" algn="l">
              <a:buFont typeface="+mj-lt"/>
              <a:buAutoNum type="arabicPeriod"/>
            </a:pPr>
            <a:r>
              <a:rPr lang="en-US" b="1" i="1" dirty="0">
                <a:solidFill>
                  <a:srgbClr val="374151"/>
                </a:solidFill>
                <a:effectLst/>
                <a:latin typeface="Söhne"/>
              </a:rPr>
              <a:t>Educate and Raise </a:t>
            </a:r>
            <a:r>
              <a:rPr lang="en-US" b="1" i="1" dirty="0">
                <a:solidFill>
                  <a:srgbClr val="374151"/>
                </a:solidFill>
                <a:latin typeface="Söhne"/>
              </a:rPr>
              <a:t>A</a:t>
            </a:r>
            <a:r>
              <a:rPr lang="en-US" b="1" i="1" dirty="0">
                <a:solidFill>
                  <a:srgbClr val="374151"/>
                </a:solidFill>
                <a:effectLst/>
                <a:latin typeface="Söhne"/>
              </a:rPr>
              <a:t>wareness</a:t>
            </a:r>
            <a:br>
              <a:rPr lang="en-US" b="0" i="0" dirty="0">
                <a:solidFill>
                  <a:srgbClr val="374151"/>
                </a:solidFill>
                <a:effectLst/>
                <a:latin typeface="Söhne"/>
              </a:rPr>
            </a:br>
            <a:endParaRPr lang="en-US" b="0" i="0" dirty="0">
              <a:solidFill>
                <a:srgbClr val="374151"/>
              </a:solidFill>
              <a:effectLst/>
              <a:latin typeface="Söhne"/>
            </a:endParaRPr>
          </a:p>
          <a:p>
            <a:pPr marL="400050" indent="-400050" algn="l">
              <a:buFont typeface="+mj-lt"/>
              <a:buAutoNum type="arabicPeriod"/>
            </a:pPr>
            <a:r>
              <a:rPr lang="en-US" b="1" i="1" dirty="0">
                <a:solidFill>
                  <a:srgbClr val="374151"/>
                </a:solidFill>
                <a:effectLst/>
                <a:latin typeface="Söhne"/>
              </a:rPr>
              <a:t>Match Job Seekers to Actual Jobs</a:t>
            </a:r>
            <a:br>
              <a:rPr lang="en-US" dirty="0">
                <a:solidFill>
                  <a:srgbClr val="374151"/>
                </a:solidFill>
                <a:latin typeface="Söhne"/>
              </a:rPr>
            </a:br>
            <a:endParaRPr lang="en-US" dirty="0">
              <a:solidFill>
                <a:srgbClr val="374151"/>
              </a:solidFill>
              <a:latin typeface="Söhne"/>
            </a:endParaRPr>
          </a:p>
          <a:p>
            <a:pPr marL="400050" indent="-400050" algn="l">
              <a:buFont typeface="+mj-lt"/>
              <a:buAutoNum type="arabicPeriod"/>
            </a:pPr>
            <a:r>
              <a:rPr lang="en-US" b="1" i="1" dirty="0">
                <a:solidFill>
                  <a:srgbClr val="374151"/>
                </a:solidFill>
                <a:effectLst/>
                <a:latin typeface="Söhne"/>
              </a:rPr>
              <a:t>Customize and Carve Jobs to best suit Job Seekers AND meet the needs of the employers</a:t>
            </a:r>
            <a:br>
              <a:rPr lang="en-US" b="1" i="1" dirty="0">
                <a:solidFill>
                  <a:srgbClr val="374151"/>
                </a:solidFill>
                <a:effectLst/>
                <a:latin typeface="Söhne"/>
              </a:rPr>
            </a:br>
            <a:endParaRPr lang="en-US" b="0" i="0" dirty="0">
              <a:solidFill>
                <a:srgbClr val="374151"/>
              </a:solidFill>
              <a:effectLst/>
              <a:latin typeface="Söhne"/>
            </a:endParaRPr>
          </a:p>
          <a:p>
            <a:pPr marL="400050" indent="-400050" algn="l">
              <a:buFont typeface="+mj-lt"/>
              <a:buAutoNum type="arabicPeriod"/>
            </a:pPr>
            <a:r>
              <a:rPr lang="en-US" b="1" i="1" dirty="0">
                <a:solidFill>
                  <a:srgbClr val="374151"/>
                </a:solidFill>
                <a:effectLst/>
                <a:latin typeface="Söhne"/>
              </a:rPr>
              <a:t> Provide High </a:t>
            </a:r>
            <a:r>
              <a:rPr lang="en-US" b="1" i="1" dirty="0">
                <a:solidFill>
                  <a:srgbClr val="374151"/>
                </a:solidFill>
                <a:latin typeface="Söhne"/>
              </a:rPr>
              <a:t>Q</a:t>
            </a:r>
            <a:r>
              <a:rPr lang="en-US" b="1" i="1" dirty="0">
                <a:solidFill>
                  <a:srgbClr val="374151"/>
                </a:solidFill>
                <a:effectLst/>
                <a:latin typeface="Söhne"/>
              </a:rPr>
              <a:t>uality “On-the-job” support</a:t>
            </a:r>
            <a:br>
              <a:rPr lang="en-US" b="1" i="1" dirty="0">
                <a:solidFill>
                  <a:srgbClr val="374151"/>
                </a:solidFill>
                <a:effectLst/>
                <a:latin typeface="Söhne"/>
              </a:rPr>
            </a:br>
            <a:endParaRPr lang="en-US" b="1" i="1" dirty="0">
              <a:solidFill>
                <a:srgbClr val="374151"/>
              </a:solidFill>
              <a:effectLst/>
              <a:latin typeface="Söhne"/>
            </a:endParaRPr>
          </a:p>
          <a:p>
            <a:pPr marL="400050" indent="-400050" algn="l">
              <a:buFont typeface="+mj-lt"/>
              <a:buAutoNum type="arabicPeriod"/>
            </a:pPr>
            <a:r>
              <a:rPr lang="en-US" b="1" i="1" dirty="0">
                <a:solidFill>
                  <a:srgbClr val="374151"/>
                </a:solidFill>
                <a:effectLst/>
                <a:latin typeface="Söhne"/>
              </a:rPr>
              <a:t> Recognize and Celebrate</a:t>
            </a:r>
            <a:endParaRPr lang="en-US" b="0" i="0" dirty="0">
              <a:solidFill>
                <a:srgbClr val="374151"/>
              </a:solidFill>
              <a:effectLst/>
              <a:latin typeface="Söhne"/>
            </a:endParaRPr>
          </a:p>
        </p:txBody>
      </p:sp>
      <p:sp>
        <p:nvSpPr>
          <p:cNvPr id="4" name="TextBox 3">
            <a:extLst>
              <a:ext uri="{FF2B5EF4-FFF2-40B4-BE49-F238E27FC236}">
                <a16:creationId xmlns:a16="http://schemas.microsoft.com/office/drawing/2014/main" id="{B2E7B554-6A88-78A5-4152-5AFB5A265939}"/>
              </a:ext>
            </a:extLst>
          </p:cNvPr>
          <p:cNvSpPr txBox="1"/>
          <p:nvPr/>
        </p:nvSpPr>
        <p:spPr>
          <a:xfrm>
            <a:off x="131117" y="6247248"/>
            <a:ext cx="10681885" cy="523220"/>
          </a:xfrm>
          <a:prstGeom prst="rect">
            <a:avLst/>
          </a:prstGeom>
          <a:solidFill>
            <a:schemeClr val="bg1"/>
          </a:solidFill>
        </p:spPr>
        <p:txBody>
          <a:bodyPr wrap="square" rtlCol="0">
            <a:spAutoFit/>
          </a:bodyPr>
          <a:lstStyle/>
          <a:p>
            <a:r>
              <a:rPr lang="en-US" sz="1400" dirty="0"/>
              <a:t>Source: ChatGPT prompt “</a:t>
            </a:r>
            <a:r>
              <a:rPr lang="en-US" sz="1400" b="0" i="0" dirty="0">
                <a:solidFill>
                  <a:srgbClr val="343541"/>
                </a:solidFill>
                <a:effectLst/>
                <a:latin typeface="Söhne"/>
              </a:rPr>
              <a:t>Please share some best practices for employer engagement as it relates to supported and customized employment for people with disabilities </a:t>
            </a:r>
            <a:endParaRPr lang="en-US" sz="1400" dirty="0"/>
          </a:p>
        </p:txBody>
      </p:sp>
    </p:spTree>
    <p:extLst>
      <p:ext uri="{BB962C8B-B14F-4D97-AF65-F5344CB8AC3E}">
        <p14:creationId xmlns:p14="http://schemas.microsoft.com/office/powerpoint/2010/main" val="1025937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601D1-2CD7-4DD6-8C51-E5DFE0D8FEAF}"/>
              </a:ext>
            </a:extLst>
          </p:cNvPr>
          <p:cNvSpPr>
            <a:spLocks noGrp="1"/>
          </p:cNvSpPr>
          <p:nvPr>
            <p:ph type="title"/>
          </p:nvPr>
        </p:nvSpPr>
        <p:spPr>
          <a:xfrm>
            <a:off x="608031" y="1746394"/>
            <a:ext cx="3138470" cy="3843988"/>
          </a:xfrm>
        </p:spPr>
        <p:txBody>
          <a:bodyPr/>
          <a:lstStyle/>
          <a:p>
            <a:r>
              <a:rPr lang="en-US"/>
              <a:t>What is Relationship Capital</a:t>
            </a:r>
          </a:p>
        </p:txBody>
      </p:sp>
      <p:pic>
        <p:nvPicPr>
          <p:cNvPr id="7170" name="Picture 2" descr="Moving Beyond the Trusted Adviser">
            <a:extLst>
              <a:ext uri="{FF2B5EF4-FFF2-40B4-BE49-F238E27FC236}">
                <a16:creationId xmlns:a16="http://schemas.microsoft.com/office/drawing/2014/main" id="{AD5111C5-E8CD-4D84-8455-69B91F1322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940" b="3758"/>
          <a:stretch/>
        </p:blipFill>
        <p:spPr bwMode="auto">
          <a:xfrm>
            <a:off x="4509246" y="217021"/>
            <a:ext cx="6901144" cy="5945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443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EACD8-A549-3513-1119-D5EE868FC5B0}"/>
              </a:ext>
            </a:extLst>
          </p:cNvPr>
          <p:cNvSpPr>
            <a:spLocks noGrp="1"/>
          </p:cNvSpPr>
          <p:nvPr>
            <p:ph type="title"/>
          </p:nvPr>
        </p:nvSpPr>
        <p:spPr>
          <a:xfrm>
            <a:off x="1450654" y="288927"/>
            <a:ext cx="7886701" cy="1325563"/>
          </a:xfrm>
        </p:spPr>
        <p:txBody>
          <a:bodyPr>
            <a:normAutofit/>
          </a:bodyPr>
          <a:lstStyle/>
          <a:p>
            <a:r>
              <a:rPr lang="en-US" dirty="0"/>
              <a:t>Why is Engagement Vital</a:t>
            </a:r>
            <a:br>
              <a:rPr lang="en-US" dirty="0"/>
            </a:br>
            <a:r>
              <a:rPr lang="en-US" sz="2700" dirty="0"/>
              <a:t>Up to 85% of jobs are filled via networking</a:t>
            </a:r>
            <a:endParaRPr lang="en-US" dirty="0"/>
          </a:p>
        </p:txBody>
      </p:sp>
      <p:pic>
        <p:nvPicPr>
          <p:cNvPr id="4" name="Content Placeholder 3" descr="3 business networking statistics picture">
            <a:extLst>
              <a:ext uri="{FF2B5EF4-FFF2-40B4-BE49-F238E27FC236}">
                <a16:creationId xmlns:a16="http://schemas.microsoft.com/office/drawing/2014/main" id="{BDDCF818-4CF6-5C65-5A93-0D6F0F35406B}"/>
              </a:ext>
            </a:extLst>
          </p:cNvPr>
          <p:cNvPicPr>
            <a:picLocks noGrp="1" noChangeAspect="1"/>
          </p:cNvPicPr>
          <p:nvPr>
            <p:ph idx="1"/>
          </p:nvPr>
        </p:nvPicPr>
        <p:blipFill rotWithShape="1">
          <a:blip r:embed="rId3"/>
          <a:srcRect b="55075"/>
          <a:stretch/>
        </p:blipFill>
        <p:spPr>
          <a:xfrm>
            <a:off x="3325870" y="1862135"/>
            <a:ext cx="8610979" cy="3995739"/>
          </a:xfrm>
          <a:prstGeom prst="rect">
            <a:avLst/>
          </a:prstGeom>
        </p:spPr>
      </p:pic>
      <p:pic>
        <p:nvPicPr>
          <p:cNvPr id="5" name="Picture 4" descr="A book cover with text&#10;&#10;Description automatically generated">
            <a:extLst>
              <a:ext uri="{FF2B5EF4-FFF2-40B4-BE49-F238E27FC236}">
                <a16:creationId xmlns:a16="http://schemas.microsoft.com/office/drawing/2014/main" id="{10A977C0-D5D3-E066-3D45-9BF063893CC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61163" y="2012736"/>
            <a:ext cx="2129334" cy="3273851"/>
          </a:xfrm>
          <a:prstGeom prst="rect">
            <a:avLst/>
          </a:prstGeom>
        </p:spPr>
      </p:pic>
      <p:sp>
        <p:nvSpPr>
          <p:cNvPr id="6" name="TextBox 5">
            <a:extLst>
              <a:ext uri="{FF2B5EF4-FFF2-40B4-BE49-F238E27FC236}">
                <a16:creationId xmlns:a16="http://schemas.microsoft.com/office/drawing/2014/main" id="{12F2E67B-401E-868B-F2BD-E26A63EEADD1}"/>
              </a:ext>
            </a:extLst>
          </p:cNvPr>
          <p:cNvSpPr txBox="1"/>
          <p:nvPr/>
        </p:nvSpPr>
        <p:spPr>
          <a:xfrm>
            <a:off x="3865756" y="6992330"/>
            <a:ext cx="715575" cy="1061829"/>
          </a:xfrm>
          <a:prstGeom prst="rect">
            <a:avLst/>
          </a:prstGeom>
          <a:noFill/>
        </p:spPr>
        <p:txBody>
          <a:bodyPr wrap="square" rtlCol="0">
            <a:spAutoFit/>
          </a:bodyPr>
          <a:lstStyle/>
          <a:p>
            <a:r>
              <a:rPr lang="en-US" sz="900">
                <a:hlinkClick r:id="rId5" tooltip="https://www.enliveningedge.org/views/zappos-ceo-tony-hsieh-shares-4-business-books-he-thinks-everyone-should-read/"/>
              </a:rPr>
              <a:t>This Photo</a:t>
            </a:r>
            <a:r>
              <a:rPr lang="en-US" sz="900"/>
              <a:t> by Unknown Author is licensed under </a:t>
            </a:r>
            <a:r>
              <a:rPr lang="en-US" sz="900">
                <a:hlinkClick r:id="rId6" tooltip="https://creativecommons.org/licenses/by-nc-sa/3.0/"/>
              </a:rPr>
              <a:t>CC BY-SA-NC</a:t>
            </a:r>
            <a:endParaRPr lang="en-US" sz="900"/>
          </a:p>
        </p:txBody>
      </p:sp>
    </p:spTree>
    <p:extLst>
      <p:ext uri="{BB962C8B-B14F-4D97-AF65-F5344CB8AC3E}">
        <p14:creationId xmlns:p14="http://schemas.microsoft.com/office/powerpoint/2010/main" val="3629161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75513-B4A9-AB23-CF3D-C422043FD195}"/>
              </a:ext>
            </a:extLst>
          </p:cNvPr>
          <p:cNvSpPr>
            <a:spLocks noGrp="1"/>
          </p:cNvSpPr>
          <p:nvPr>
            <p:ph type="title"/>
          </p:nvPr>
        </p:nvSpPr>
        <p:spPr/>
        <p:txBody>
          <a:bodyPr/>
          <a:lstStyle/>
          <a:p>
            <a:r>
              <a:rPr lang="en-US" dirty="0"/>
              <a:t>What Needs to Shift</a:t>
            </a:r>
          </a:p>
        </p:txBody>
      </p:sp>
      <p:sp>
        <p:nvSpPr>
          <p:cNvPr id="3" name="Content Placeholder 2">
            <a:extLst>
              <a:ext uri="{FF2B5EF4-FFF2-40B4-BE49-F238E27FC236}">
                <a16:creationId xmlns:a16="http://schemas.microsoft.com/office/drawing/2014/main" id="{72BA5B5C-0778-0BE7-1DAC-E8DD703B20EA}"/>
              </a:ext>
            </a:extLst>
          </p:cNvPr>
          <p:cNvSpPr>
            <a:spLocks noGrp="1"/>
          </p:cNvSpPr>
          <p:nvPr>
            <p:ph idx="1"/>
          </p:nvPr>
        </p:nvSpPr>
        <p:spPr>
          <a:xfrm>
            <a:off x="1458930" y="1404535"/>
            <a:ext cx="10601961" cy="4965895"/>
          </a:xfrm>
        </p:spPr>
        <p:txBody>
          <a:bodyPr>
            <a:normAutofit fontScale="92500" lnSpcReduction="20000"/>
          </a:bodyPr>
          <a:lstStyle/>
          <a:p>
            <a:r>
              <a:rPr lang="en-US" dirty="0"/>
              <a:t>Shift practices to a “dual customer” approach-job seekers AND employers</a:t>
            </a:r>
          </a:p>
          <a:p>
            <a:pPr lvl="1"/>
            <a:r>
              <a:rPr lang="en-US" dirty="0"/>
              <a:t>Change language</a:t>
            </a:r>
          </a:p>
          <a:p>
            <a:pPr lvl="1"/>
            <a:r>
              <a:rPr lang="en-US" dirty="0"/>
              <a:t>Change approach </a:t>
            </a:r>
          </a:p>
          <a:p>
            <a:pPr lvl="1"/>
            <a:endParaRPr lang="en-US" dirty="0"/>
          </a:p>
          <a:p>
            <a:r>
              <a:rPr lang="en-US" dirty="0"/>
              <a:t>Shift thinking to relationship or partner development </a:t>
            </a:r>
            <a:br>
              <a:rPr lang="en-US" dirty="0"/>
            </a:br>
            <a:r>
              <a:rPr lang="en-US" dirty="0"/>
              <a:t>(not just about jobs)</a:t>
            </a:r>
          </a:p>
          <a:p>
            <a:pPr lvl="1"/>
            <a:r>
              <a:rPr lang="en-US" dirty="0"/>
              <a:t>What’s in it for them (WIIFT vs WIIFM)</a:t>
            </a:r>
          </a:p>
          <a:p>
            <a:pPr lvl="1"/>
            <a:r>
              <a:rPr lang="en-US" dirty="0"/>
              <a:t>Understanding business practices</a:t>
            </a:r>
            <a:br>
              <a:rPr lang="en-US" dirty="0"/>
            </a:br>
            <a:br>
              <a:rPr lang="en-US" dirty="0"/>
            </a:br>
            <a:endParaRPr lang="en-US" dirty="0"/>
          </a:p>
          <a:p>
            <a:r>
              <a:rPr lang="en-US" dirty="0"/>
              <a:t>Establish opportunities for co-creation with businesses</a:t>
            </a:r>
          </a:p>
          <a:p>
            <a:pPr lvl="1"/>
            <a:r>
              <a:rPr lang="en-US" dirty="0"/>
              <a:t>Business Advisory Councils</a:t>
            </a:r>
          </a:p>
          <a:p>
            <a:pPr lvl="1"/>
            <a:r>
              <a:rPr lang="en-US" dirty="0"/>
              <a:t>Business-Centric internships (</a:t>
            </a:r>
            <a:r>
              <a:rPr lang="en-US" dirty="0" err="1"/>
              <a:t>eg</a:t>
            </a:r>
            <a:r>
              <a:rPr lang="en-US" dirty="0"/>
              <a:t> Project Search)</a:t>
            </a:r>
          </a:p>
          <a:p>
            <a:pPr lvl="1"/>
            <a:r>
              <a:rPr lang="en-US" dirty="0"/>
              <a:t>Provider Coalitions</a:t>
            </a:r>
          </a:p>
          <a:p>
            <a:pPr lvl="1"/>
            <a:r>
              <a:rPr lang="en-US" dirty="0"/>
              <a:t>Inclusive Business-Driven Entities-</a:t>
            </a:r>
            <a:r>
              <a:rPr lang="en-US" dirty="0" err="1"/>
              <a:t>DisabilityIN</a:t>
            </a:r>
            <a:r>
              <a:rPr lang="en-US" dirty="0"/>
              <a:t>, </a:t>
            </a:r>
            <a:r>
              <a:rPr lang="en-US" dirty="0" err="1"/>
              <a:t>etc</a:t>
            </a:r>
            <a:endParaRPr lang="en-US" dirty="0"/>
          </a:p>
        </p:txBody>
      </p:sp>
    </p:spTree>
    <p:extLst>
      <p:ext uri="{BB962C8B-B14F-4D97-AF65-F5344CB8AC3E}">
        <p14:creationId xmlns:p14="http://schemas.microsoft.com/office/powerpoint/2010/main" val="1122920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C2BEC-C0E8-D80E-50B3-B0458358ED0B}"/>
              </a:ext>
            </a:extLst>
          </p:cNvPr>
          <p:cNvSpPr>
            <a:spLocks noGrp="1"/>
          </p:cNvSpPr>
          <p:nvPr>
            <p:ph type="title"/>
          </p:nvPr>
        </p:nvSpPr>
        <p:spPr/>
        <p:txBody>
          <a:bodyPr/>
          <a:lstStyle/>
          <a:p>
            <a:r>
              <a:rPr lang="en-US"/>
              <a:t>What is Customer Engagement?</a:t>
            </a:r>
          </a:p>
        </p:txBody>
      </p:sp>
      <p:sp>
        <p:nvSpPr>
          <p:cNvPr id="3" name="Content Placeholder 2">
            <a:extLst>
              <a:ext uri="{FF2B5EF4-FFF2-40B4-BE49-F238E27FC236}">
                <a16:creationId xmlns:a16="http://schemas.microsoft.com/office/drawing/2014/main" id="{BD0B54F1-B1CF-8198-A518-37FCAF3410B5}"/>
              </a:ext>
            </a:extLst>
          </p:cNvPr>
          <p:cNvSpPr>
            <a:spLocks noGrp="1"/>
          </p:cNvSpPr>
          <p:nvPr>
            <p:ph idx="1"/>
          </p:nvPr>
        </p:nvSpPr>
        <p:spPr>
          <a:xfrm>
            <a:off x="1458929" y="2119312"/>
            <a:ext cx="9894871" cy="2619375"/>
          </a:xfrm>
        </p:spPr>
        <p:txBody>
          <a:bodyPr>
            <a:normAutofit fontScale="92500" lnSpcReduction="20000"/>
          </a:bodyPr>
          <a:lstStyle/>
          <a:p>
            <a:r>
              <a:rPr lang="en-US" dirty="0"/>
              <a:t>“….the process of building a relationship between a business and its customers”</a:t>
            </a:r>
            <a:br>
              <a:rPr lang="en-US" dirty="0"/>
            </a:br>
            <a:endParaRPr lang="en-US" dirty="0"/>
          </a:p>
          <a:p>
            <a:r>
              <a:rPr lang="en-US" dirty="0"/>
              <a:t>“…a process you can use to build trust and loyalty with your customer base”</a:t>
            </a:r>
            <a:br>
              <a:rPr lang="en-US" dirty="0"/>
            </a:br>
            <a:endParaRPr lang="en-US" dirty="0"/>
          </a:p>
          <a:p>
            <a:r>
              <a:rPr lang="en-US" dirty="0"/>
              <a:t>“…the process of interacting with customers through a variety of channels in order to strengthen your relationship”</a:t>
            </a:r>
          </a:p>
        </p:txBody>
      </p:sp>
      <p:cxnSp>
        <p:nvCxnSpPr>
          <p:cNvPr id="5" name="Straight Connector 4" descr="Picture of customer crossed out and employer or partner put in">
            <a:extLst>
              <a:ext uri="{FF2B5EF4-FFF2-40B4-BE49-F238E27FC236}">
                <a16:creationId xmlns:a16="http://schemas.microsoft.com/office/drawing/2014/main" id="{9B17B6DD-7A0C-D54E-21E2-3CAE3F37E42C}"/>
              </a:ext>
            </a:extLst>
          </p:cNvPr>
          <p:cNvCxnSpPr/>
          <p:nvPr/>
        </p:nvCxnSpPr>
        <p:spPr>
          <a:xfrm flipV="1">
            <a:off x="3429000" y="558800"/>
            <a:ext cx="1638300" cy="6731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25C933-65E7-2B98-9E51-27BB4CE53733}"/>
              </a:ext>
            </a:extLst>
          </p:cNvPr>
          <p:cNvSpPr txBox="1"/>
          <p:nvPr/>
        </p:nvSpPr>
        <p:spPr>
          <a:xfrm>
            <a:off x="145173" y="5674380"/>
            <a:ext cx="6261191" cy="738664"/>
          </a:xfrm>
          <a:prstGeom prst="rect">
            <a:avLst/>
          </a:prstGeom>
          <a:noFill/>
        </p:spPr>
        <p:txBody>
          <a:bodyPr wrap="square" rtlCol="0">
            <a:spAutoFit/>
          </a:bodyPr>
          <a:lstStyle/>
          <a:p>
            <a:r>
              <a:rPr lang="en-US" sz="1400" dirty="0"/>
              <a:t>Source: https://www.intercom.com/blog/customer-engagement/</a:t>
            </a:r>
            <a:br>
              <a:rPr lang="en-US" sz="1400" dirty="0"/>
            </a:br>
            <a:r>
              <a:rPr lang="en-US" sz="1400" dirty="0"/>
              <a:t>https://fluentsupport.com/customer-engagement-best-practices-examples/</a:t>
            </a:r>
            <a:br>
              <a:rPr lang="en-US" sz="1400" dirty="0"/>
            </a:br>
            <a:r>
              <a:rPr lang="en-US" sz="1400" dirty="0"/>
              <a:t>https://blog.hubspot.com/service/customer-engagement-guide</a:t>
            </a:r>
          </a:p>
        </p:txBody>
      </p:sp>
      <p:sp>
        <p:nvSpPr>
          <p:cNvPr id="10" name="TextBox 9">
            <a:extLst>
              <a:ext uri="{FF2B5EF4-FFF2-40B4-BE49-F238E27FC236}">
                <a16:creationId xmlns:a16="http://schemas.microsoft.com/office/drawing/2014/main" id="{B92F9E83-5026-D5A8-4E3E-109D46A37A9A}"/>
              </a:ext>
            </a:extLst>
          </p:cNvPr>
          <p:cNvSpPr txBox="1"/>
          <p:nvPr/>
        </p:nvSpPr>
        <p:spPr>
          <a:xfrm rot="21102121">
            <a:off x="2244819" y="1005043"/>
            <a:ext cx="4972774" cy="523220"/>
          </a:xfrm>
          <a:prstGeom prst="rect">
            <a:avLst/>
          </a:prstGeom>
          <a:noFill/>
        </p:spPr>
        <p:txBody>
          <a:bodyPr wrap="square" rtlCol="0">
            <a:spAutoFit/>
          </a:bodyPr>
          <a:lstStyle/>
          <a:p>
            <a:r>
              <a:rPr lang="en-US" sz="2800" dirty="0">
                <a:solidFill>
                  <a:srgbClr val="FF0000"/>
                </a:solidFill>
                <a:latin typeface="Dreaming Outloud Script Pro" panose="020B0604020202020204" pitchFamily="66" charset="0"/>
                <a:cs typeface="Dreaming Outloud Script Pro" panose="020B0604020202020204" pitchFamily="66" charset="0"/>
              </a:rPr>
              <a:t>Employer or Partner</a:t>
            </a:r>
          </a:p>
        </p:txBody>
      </p:sp>
    </p:spTree>
    <p:extLst>
      <p:ext uri="{BB962C8B-B14F-4D97-AF65-F5344CB8AC3E}">
        <p14:creationId xmlns:p14="http://schemas.microsoft.com/office/powerpoint/2010/main" val="3287101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EB804D-E46C-4577-861F-D6258C9E1CB9}"/>
              </a:ext>
            </a:extLst>
          </p:cNvPr>
          <p:cNvSpPr>
            <a:spLocks noGrp="1"/>
          </p:cNvSpPr>
          <p:nvPr>
            <p:ph type="title"/>
          </p:nvPr>
        </p:nvSpPr>
        <p:spPr>
          <a:xfrm>
            <a:off x="762000" y="448882"/>
            <a:ext cx="10094335" cy="609398"/>
          </a:xfrm>
        </p:spPr>
        <p:txBody>
          <a:bodyPr/>
          <a:lstStyle/>
          <a:p>
            <a:r>
              <a:rPr lang="en-US" dirty="0"/>
              <a:t>Partner Development</a:t>
            </a:r>
          </a:p>
        </p:txBody>
      </p:sp>
      <p:graphicFrame>
        <p:nvGraphicFramePr>
          <p:cNvPr id="4" name="Diagram 3" descr="Graphic of partner development steps">
            <a:extLst>
              <a:ext uri="{FF2B5EF4-FFF2-40B4-BE49-F238E27FC236}">
                <a16:creationId xmlns:a16="http://schemas.microsoft.com/office/drawing/2014/main" id="{8AF66930-00B5-472F-A6F2-EC4F5B373E0D}"/>
              </a:ext>
            </a:extLst>
          </p:cNvPr>
          <p:cNvGraphicFramePr/>
          <p:nvPr>
            <p:extLst>
              <p:ext uri="{D42A27DB-BD31-4B8C-83A1-F6EECF244321}">
                <p14:modId xmlns:p14="http://schemas.microsoft.com/office/powerpoint/2010/main" val="886232933"/>
              </p:ext>
            </p:extLst>
          </p:nvPr>
        </p:nvGraphicFramePr>
        <p:xfrm>
          <a:off x="1300968" y="1372077"/>
          <a:ext cx="5019933" cy="4664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Down 1" descr="Graphic of connection and creditability correlation">
            <a:extLst>
              <a:ext uri="{FF2B5EF4-FFF2-40B4-BE49-F238E27FC236}">
                <a16:creationId xmlns:a16="http://schemas.microsoft.com/office/drawing/2014/main" id="{150ED612-9AE6-0E75-3503-ECE2D3E2760B}"/>
              </a:ext>
            </a:extLst>
          </p:cNvPr>
          <p:cNvSpPr/>
          <p:nvPr/>
        </p:nvSpPr>
        <p:spPr>
          <a:xfrm rot="10800000">
            <a:off x="602468" y="1372077"/>
            <a:ext cx="698500" cy="4767852"/>
          </a:xfrm>
          <a:prstGeom prst="downArrow">
            <a:avLst/>
          </a:prstGeom>
          <a:solidFill>
            <a:srgbClr val="1241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B44F35-A368-3FEF-9E14-CBF2B6746E80}"/>
              </a:ext>
              <a:ext uri="{C183D7F6-B498-43B3-948B-1728B52AA6E4}">
                <adec:decorative xmlns:adec="http://schemas.microsoft.com/office/drawing/2017/decorative" val="1"/>
              </a:ext>
            </a:extLst>
          </p:cNvPr>
          <p:cNvPicPr>
            <a:picLocks noChangeAspect="1"/>
          </p:cNvPicPr>
          <p:nvPr/>
        </p:nvPicPr>
        <p:blipFill rotWithShape="1">
          <a:blip r:embed="rId8"/>
          <a:srcRect l="4131" t="3363" r="11745" b="4826"/>
          <a:stretch/>
        </p:blipFill>
        <p:spPr>
          <a:xfrm>
            <a:off x="6526785" y="1597981"/>
            <a:ext cx="5594191" cy="3994951"/>
          </a:xfrm>
          <a:prstGeom prst="rect">
            <a:avLst/>
          </a:prstGeom>
          <a:ln>
            <a:solidFill>
              <a:schemeClr val="tx1"/>
            </a:solidFill>
          </a:ln>
        </p:spPr>
      </p:pic>
    </p:spTree>
    <p:extLst>
      <p:ext uri="{BB962C8B-B14F-4D97-AF65-F5344CB8AC3E}">
        <p14:creationId xmlns:p14="http://schemas.microsoft.com/office/powerpoint/2010/main" val="3418218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C0D9C-AE05-4F15-B11E-C041BDB1DBEB}"/>
              </a:ext>
            </a:extLst>
          </p:cNvPr>
          <p:cNvSpPr>
            <a:spLocks noGrp="1"/>
          </p:cNvSpPr>
          <p:nvPr>
            <p:ph type="title"/>
          </p:nvPr>
        </p:nvSpPr>
        <p:spPr>
          <a:xfrm>
            <a:off x="1261241" y="326667"/>
            <a:ext cx="5099262" cy="1325563"/>
          </a:xfrm>
        </p:spPr>
        <p:txBody>
          <a:bodyPr/>
          <a:lstStyle/>
          <a:p>
            <a:pPr algn="ctr"/>
            <a:r>
              <a:rPr lang="en-US" dirty="0"/>
              <a:t>Trusted Advisor</a:t>
            </a:r>
          </a:p>
        </p:txBody>
      </p:sp>
      <p:pic>
        <p:nvPicPr>
          <p:cNvPr id="6146" name="Picture 2" descr="Becoming a Trusted Advisor to your Client and Your Colleagues">
            <a:extLst>
              <a:ext uri="{FF2B5EF4-FFF2-40B4-BE49-F238E27FC236}">
                <a16:creationId xmlns:a16="http://schemas.microsoft.com/office/drawing/2014/main" id="{B205EFC0-A9E1-40FB-9612-60AB8DD4FF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503" y="182996"/>
            <a:ext cx="5595941" cy="3730628"/>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Trust Equation: A Primer | Trusted Advisor Associates - Training,  Workshops, Trust Education">
            <a:extLst>
              <a:ext uri="{FF2B5EF4-FFF2-40B4-BE49-F238E27FC236}">
                <a16:creationId xmlns:a16="http://schemas.microsoft.com/office/drawing/2014/main" id="{53E46179-6419-41E1-8631-AF72BEB2F7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6" y="3429000"/>
            <a:ext cx="8439150" cy="2924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DC1D589-2427-8E70-8C55-D45E27C1C846}"/>
              </a:ext>
            </a:extLst>
          </p:cNvPr>
          <p:cNvSpPr txBox="1"/>
          <p:nvPr/>
        </p:nvSpPr>
        <p:spPr>
          <a:xfrm>
            <a:off x="73573" y="6563712"/>
            <a:ext cx="3631324" cy="276999"/>
          </a:xfrm>
          <a:prstGeom prst="rect">
            <a:avLst/>
          </a:prstGeom>
          <a:noFill/>
        </p:spPr>
        <p:txBody>
          <a:bodyPr wrap="square" rtlCol="0">
            <a:spAutoFit/>
          </a:bodyPr>
          <a:lstStyle/>
          <a:p>
            <a:r>
              <a:rPr lang="en-US" sz="1200" dirty="0"/>
              <a:t>Source: Trusted Advisor, David </a:t>
            </a:r>
            <a:r>
              <a:rPr lang="en-US" sz="1200" dirty="0" err="1"/>
              <a:t>Maister</a:t>
            </a:r>
            <a:endParaRPr lang="en-US" sz="1200" dirty="0"/>
          </a:p>
        </p:txBody>
      </p:sp>
    </p:spTree>
    <p:extLst>
      <p:ext uri="{BB962C8B-B14F-4D97-AF65-F5344CB8AC3E}">
        <p14:creationId xmlns:p14="http://schemas.microsoft.com/office/powerpoint/2010/main" val="290895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4512" y="462884"/>
            <a:ext cx="8752761" cy="859889"/>
          </a:xfrm>
        </p:spPr>
        <p:txBody>
          <a:bodyPr/>
          <a:lstStyle/>
          <a:p>
            <a:r>
              <a:rPr lang="en-US" dirty="0"/>
              <a:t>Think yourself a “Trusted Advisor”….</a:t>
            </a:r>
          </a:p>
        </p:txBody>
      </p:sp>
      <p:sp>
        <p:nvSpPr>
          <p:cNvPr id="3" name="Content Placeholder 2"/>
          <p:cNvSpPr>
            <a:spLocks noGrp="1"/>
          </p:cNvSpPr>
          <p:nvPr>
            <p:ph idx="1"/>
          </p:nvPr>
        </p:nvSpPr>
        <p:spPr>
          <a:xfrm>
            <a:off x="687694" y="1822763"/>
            <a:ext cx="4453208" cy="4195481"/>
          </a:xfrm>
        </p:spPr>
        <p:txBody>
          <a:bodyPr>
            <a:normAutofit/>
          </a:bodyPr>
          <a:lstStyle/>
          <a:p>
            <a:pPr marL="0" indent="0">
              <a:lnSpc>
                <a:spcPct val="100000"/>
              </a:lnSpc>
              <a:spcBef>
                <a:spcPts val="0"/>
              </a:spcBef>
              <a:buNone/>
            </a:pPr>
            <a:r>
              <a:rPr lang="en-US" sz="2000" b="1" i="1" dirty="0"/>
              <a:t>Increase Credibility</a:t>
            </a:r>
          </a:p>
          <a:p>
            <a:pPr>
              <a:lnSpc>
                <a:spcPct val="100000"/>
              </a:lnSpc>
              <a:spcBef>
                <a:spcPts val="0"/>
              </a:spcBef>
              <a:buFont typeface="Wingdings" panose="05000000000000000000" pitchFamily="2" charset="2"/>
              <a:buChar char="§"/>
            </a:pPr>
            <a:r>
              <a:rPr lang="en-US" sz="1800" dirty="0"/>
              <a:t>1. Show you’ve done your homework. </a:t>
            </a:r>
          </a:p>
          <a:p>
            <a:pPr>
              <a:lnSpc>
                <a:spcPct val="100000"/>
              </a:lnSpc>
              <a:spcBef>
                <a:spcPts val="0"/>
              </a:spcBef>
              <a:buFont typeface="Wingdings" panose="05000000000000000000" pitchFamily="2" charset="2"/>
              <a:buChar char="§"/>
            </a:pPr>
            <a:r>
              <a:rPr lang="en-US" sz="1800" dirty="0"/>
              <a:t>2. Take a point of view. </a:t>
            </a:r>
          </a:p>
          <a:p>
            <a:pPr>
              <a:lnSpc>
                <a:spcPct val="100000"/>
              </a:lnSpc>
              <a:spcBef>
                <a:spcPts val="0"/>
              </a:spcBef>
              <a:buFont typeface="Wingdings" panose="05000000000000000000" pitchFamily="2" charset="2"/>
              <a:buChar char="§"/>
            </a:pPr>
            <a:r>
              <a:rPr lang="en-US" sz="1800" dirty="0"/>
              <a:t>3. Speak the truth … always.</a:t>
            </a:r>
            <a:r>
              <a:rPr lang="en-US" sz="1600" dirty="0"/>
              <a:t> </a:t>
            </a:r>
            <a:br>
              <a:rPr lang="en-US" sz="1600" dirty="0"/>
            </a:br>
            <a:br>
              <a:rPr lang="en-US" sz="1600" dirty="0"/>
            </a:br>
            <a:br>
              <a:rPr lang="en-US" sz="1600" dirty="0"/>
            </a:br>
            <a:endParaRPr lang="en-US" sz="1600" dirty="0"/>
          </a:p>
          <a:p>
            <a:pPr marL="0" indent="0">
              <a:lnSpc>
                <a:spcPct val="100000"/>
              </a:lnSpc>
              <a:spcBef>
                <a:spcPts val="0"/>
              </a:spcBef>
              <a:buNone/>
            </a:pPr>
            <a:r>
              <a:rPr lang="en-US" sz="2000" b="1" i="1" dirty="0"/>
              <a:t>Increase Reliability</a:t>
            </a:r>
          </a:p>
          <a:p>
            <a:pPr>
              <a:lnSpc>
                <a:spcPct val="100000"/>
              </a:lnSpc>
              <a:spcBef>
                <a:spcPts val="0"/>
              </a:spcBef>
              <a:buFont typeface="Wingdings" panose="05000000000000000000" pitchFamily="2" charset="2"/>
              <a:buChar char="§"/>
            </a:pPr>
            <a:r>
              <a:rPr lang="en-US" sz="1600" dirty="0"/>
              <a:t>4</a:t>
            </a:r>
            <a:r>
              <a:rPr lang="en-US" sz="1800" dirty="0"/>
              <a:t>. Combine your words with presence. </a:t>
            </a:r>
          </a:p>
          <a:p>
            <a:pPr>
              <a:lnSpc>
                <a:spcPct val="100000"/>
              </a:lnSpc>
              <a:spcBef>
                <a:spcPts val="0"/>
              </a:spcBef>
              <a:buFont typeface="Wingdings" panose="05000000000000000000" pitchFamily="2" charset="2"/>
              <a:buChar char="§"/>
            </a:pPr>
            <a:r>
              <a:rPr lang="en-US" sz="1800" dirty="0"/>
              <a:t>5. Make lots of small promises. </a:t>
            </a:r>
          </a:p>
          <a:p>
            <a:pPr>
              <a:lnSpc>
                <a:spcPct val="100000"/>
              </a:lnSpc>
              <a:spcBef>
                <a:spcPts val="0"/>
              </a:spcBef>
              <a:buFont typeface="Wingdings" panose="05000000000000000000" pitchFamily="2" charset="2"/>
              <a:buChar char="§"/>
            </a:pPr>
            <a:r>
              <a:rPr lang="en-US" sz="1800" dirty="0"/>
              <a:t>6. Be on time. </a:t>
            </a:r>
          </a:p>
          <a:p>
            <a:pPr>
              <a:lnSpc>
                <a:spcPct val="100000"/>
              </a:lnSpc>
              <a:spcBef>
                <a:spcPts val="0"/>
              </a:spcBef>
              <a:buFont typeface="Wingdings" panose="05000000000000000000" pitchFamily="2" charset="2"/>
              <a:buChar char="§"/>
            </a:pPr>
            <a:r>
              <a:rPr lang="en-US" sz="1800" dirty="0"/>
              <a:t>7. Use their terminology. </a:t>
            </a:r>
          </a:p>
          <a:p>
            <a:pPr>
              <a:lnSpc>
                <a:spcPct val="100000"/>
              </a:lnSpc>
              <a:spcBef>
                <a:spcPts val="0"/>
              </a:spcBef>
              <a:buFont typeface="Wingdings" panose="05000000000000000000" pitchFamily="2" charset="2"/>
              <a:buChar char="§"/>
            </a:pPr>
            <a:endParaRPr lang="en-US" sz="2000" dirty="0"/>
          </a:p>
        </p:txBody>
      </p:sp>
      <p:sp>
        <p:nvSpPr>
          <p:cNvPr id="5" name="Content Placeholder 2"/>
          <p:cNvSpPr txBox="1">
            <a:spLocks/>
          </p:cNvSpPr>
          <p:nvPr/>
        </p:nvSpPr>
        <p:spPr>
          <a:xfrm>
            <a:off x="5336845" y="1822763"/>
            <a:ext cx="6714045" cy="471393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marL="0" indent="0">
              <a:spcBef>
                <a:spcPts val="0"/>
              </a:spcBef>
              <a:buNone/>
            </a:pPr>
            <a:r>
              <a:rPr lang="en-US" b="1" i="1" dirty="0">
                <a:solidFill>
                  <a:srgbClr val="124193"/>
                </a:solidFill>
                <a:latin typeface="+mn-lt"/>
                <a:cs typeface="Calibri" panose="020F0502020204030204" pitchFamily="34" charset="0"/>
              </a:rPr>
              <a:t>Develop Intimacy</a:t>
            </a:r>
          </a:p>
          <a:p>
            <a:pPr>
              <a:spcBef>
                <a:spcPts val="0"/>
              </a:spcBef>
              <a:buFont typeface="Wingdings" panose="05000000000000000000" pitchFamily="2" charset="2"/>
              <a:buChar char="§"/>
            </a:pPr>
            <a:r>
              <a:rPr lang="en-US" sz="1600" dirty="0">
                <a:solidFill>
                  <a:srgbClr val="124193"/>
                </a:solidFill>
                <a:latin typeface="+mn-lt"/>
              </a:rPr>
              <a:t>8. </a:t>
            </a:r>
            <a:r>
              <a:rPr lang="en-US" sz="1800" dirty="0">
                <a:solidFill>
                  <a:srgbClr val="124193"/>
                </a:solidFill>
                <a:latin typeface="+mn-lt"/>
              </a:rPr>
              <a:t>Be willing to name the proverbial elephant in the room. </a:t>
            </a:r>
          </a:p>
          <a:p>
            <a:pPr>
              <a:spcBef>
                <a:spcPts val="0"/>
              </a:spcBef>
              <a:buFont typeface="Wingdings" panose="05000000000000000000" pitchFamily="2" charset="2"/>
              <a:buChar char="§"/>
            </a:pPr>
            <a:r>
              <a:rPr lang="en-US" sz="1800" dirty="0">
                <a:solidFill>
                  <a:srgbClr val="124193"/>
                </a:solidFill>
                <a:latin typeface="+mn-lt"/>
              </a:rPr>
              <a:t>9. Listen with empathy. </a:t>
            </a:r>
          </a:p>
          <a:p>
            <a:pPr>
              <a:spcBef>
                <a:spcPts val="0"/>
              </a:spcBef>
              <a:buFont typeface="Wingdings" panose="05000000000000000000" pitchFamily="2" charset="2"/>
              <a:buChar char="§"/>
            </a:pPr>
            <a:r>
              <a:rPr lang="en-US" sz="1800" dirty="0">
                <a:solidFill>
                  <a:srgbClr val="124193"/>
                </a:solidFill>
                <a:latin typeface="+mn-lt"/>
              </a:rPr>
              <a:t>10. Tell them something you </a:t>
            </a:r>
            <a:br>
              <a:rPr lang="en-US" sz="1800" dirty="0">
                <a:solidFill>
                  <a:srgbClr val="124193"/>
                </a:solidFill>
                <a:latin typeface="+mn-lt"/>
              </a:rPr>
            </a:br>
            <a:r>
              <a:rPr lang="en-US" sz="1800" dirty="0">
                <a:solidFill>
                  <a:srgbClr val="124193"/>
                </a:solidFill>
                <a:latin typeface="+mn-lt"/>
              </a:rPr>
              <a:t>appreciate about them. </a:t>
            </a:r>
          </a:p>
          <a:p>
            <a:pPr>
              <a:spcBef>
                <a:spcPts val="0"/>
              </a:spcBef>
              <a:buFont typeface="Wingdings" panose="05000000000000000000" pitchFamily="2" charset="2"/>
              <a:buChar char="§"/>
            </a:pPr>
            <a:r>
              <a:rPr lang="en-US" sz="1800" dirty="0">
                <a:solidFill>
                  <a:srgbClr val="124193"/>
                </a:solidFill>
                <a:latin typeface="+mn-lt"/>
              </a:rPr>
              <a:t>11. Address people by name.</a:t>
            </a:r>
            <a:br>
              <a:rPr lang="en-US" sz="1600" dirty="0">
                <a:solidFill>
                  <a:srgbClr val="124193"/>
                </a:solidFill>
                <a:latin typeface="+mn-lt"/>
              </a:rPr>
            </a:br>
            <a:endParaRPr lang="en-US" sz="1600" dirty="0">
              <a:solidFill>
                <a:srgbClr val="124193"/>
              </a:solidFill>
              <a:latin typeface="+mn-lt"/>
            </a:endParaRPr>
          </a:p>
          <a:p>
            <a:pPr marL="0" indent="0">
              <a:spcBef>
                <a:spcPts val="0"/>
              </a:spcBef>
              <a:buNone/>
            </a:pPr>
            <a:r>
              <a:rPr lang="en-US" b="1" i="1" dirty="0">
                <a:solidFill>
                  <a:srgbClr val="124193"/>
                </a:solidFill>
                <a:latin typeface="+mn-lt"/>
              </a:rPr>
              <a:t>Lower Self Orientation </a:t>
            </a:r>
          </a:p>
          <a:p>
            <a:pPr>
              <a:spcBef>
                <a:spcPts val="0"/>
              </a:spcBef>
              <a:buFont typeface="Wingdings" panose="05000000000000000000" pitchFamily="2" charset="2"/>
              <a:buChar char="§"/>
            </a:pPr>
            <a:r>
              <a:rPr lang="en-US" sz="1600" dirty="0">
                <a:solidFill>
                  <a:srgbClr val="124193"/>
                </a:solidFill>
                <a:latin typeface="+mn-lt"/>
              </a:rPr>
              <a:t>12. </a:t>
            </a:r>
            <a:r>
              <a:rPr lang="en-US" sz="1800" dirty="0">
                <a:solidFill>
                  <a:srgbClr val="124193"/>
                </a:solidFill>
                <a:latin typeface="+mn-lt"/>
              </a:rPr>
              <a:t>Give away ideas. </a:t>
            </a:r>
          </a:p>
          <a:p>
            <a:pPr>
              <a:spcBef>
                <a:spcPts val="0"/>
              </a:spcBef>
              <a:buFont typeface="Wingdings" panose="05000000000000000000" pitchFamily="2" charset="2"/>
              <a:buChar char="§"/>
            </a:pPr>
            <a:r>
              <a:rPr lang="en-US" sz="1800" dirty="0">
                <a:solidFill>
                  <a:srgbClr val="124193"/>
                </a:solidFill>
                <a:latin typeface="+mn-lt"/>
              </a:rPr>
              <a:t>13. Build a shared agenda. </a:t>
            </a:r>
          </a:p>
          <a:p>
            <a:pPr>
              <a:spcBef>
                <a:spcPts val="0"/>
              </a:spcBef>
              <a:buFont typeface="Wingdings" panose="05000000000000000000" pitchFamily="2" charset="2"/>
              <a:buChar char="§"/>
            </a:pPr>
            <a:r>
              <a:rPr lang="en-US" sz="1800" dirty="0">
                <a:solidFill>
                  <a:srgbClr val="124193"/>
                </a:solidFill>
                <a:latin typeface="+mn-lt"/>
              </a:rPr>
              <a:t>14. Steer clear of premature </a:t>
            </a:r>
            <a:br>
              <a:rPr lang="en-US" sz="1800" dirty="0">
                <a:solidFill>
                  <a:srgbClr val="124193"/>
                </a:solidFill>
                <a:latin typeface="+mn-lt"/>
              </a:rPr>
            </a:br>
            <a:r>
              <a:rPr lang="en-US" sz="1800" dirty="0">
                <a:solidFill>
                  <a:srgbClr val="124193"/>
                </a:solidFill>
                <a:latin typeface="+mn-lt"/>
              </a:rPr>
              <a:t>problem-solving. </a:t>
            </a:r>
          </a:p>
          <a:p>
            <a:pPr>
              <a:spcBef>
                <a:spcPts val="0"/>
              </a:spcBef>
              <a:buFont typeface="Wingdings" panose="05000000000000000000" pitchFamily="2" charset="2"/>
              <a:buChar char="§"/>
            </a:pPr>
            <a:r>
              <a:rPr lang="en-US" sz="1800" dirty="0">
                <a:solidFill>
                  <a:srgbClr val="124193"/>
                </a:solidFill>
                <a:latin typeface="+mn-lt"/>
              </a:rPr>
              <a:t>15. Relax your mind.</a:t>
            </a:r>
          </a:p>
        </p:txBody>
      </p:sp>
      <p:sp>
        <p:nvSpPr>
          <p:cNvPr id="6" name="TextBox 5"/>
          <p:cNvSpPr txBox="1"/>
          <p:nvPr/>
        </p:nvSpPr>
        <p:spPr>
          <a:xfrm>
            <a:off x="73573" y="6563712"/>
            <a:ext cx="3631324" cy="276999"/>
          </a:xfrm>
          <a:prstGeom prst="rect">
            <a:avLst/>
          </a:prstGeom>
          <a:noFill/>
        </p:spPr>
        <p:txBody>
          <a:bodyPr wrap="square" rtlCol="0">
            <a:spAutoFit/>
          </a:bodyPr>
          <a:lstStyle/>
          <a:p>
            <a:r>
              <a:rPr lang="en-US" sz="1200" dirty="0"/>
              <a:t>Source: Trusted Advisor, David </a:t>
            </a:r>
            <a:r>
              <a:rPr lang="en-US" sz="1200" dirty="0" err="1"/>
              <a:t>Maister</a:t>
            </a:r>
            <a:endParaRPr lang="en-US" sz="1200" dirty="0"/>
          </a:p>
        </p:txBody>
      </p:sp>
    </p:spTree>
    <p:extLst>
      <p:ext uri="{BB962C8B-B14F-4D97-AF65-F5344CB8AC3E}">
        <p14:creationId xmlns:p14="http://schemas.microsoft.com/office/powerpoint/2010/main" val="818735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CBB8D-7E53-42BA-BFFB-AE0CC0D5C98A}"/>
              </a:ext>
            </a:extLst>
          </p:cNvPr>
          <p:cNvSpPr>
            <a:spLocks noGrp="1"/>
          </p:cNvSpPr>
          <p:nvPr>
            <p:ph type="title"/>
          </p:nvPr>
        </p:nvSpPr>
        <p:spPr>
          <a:xfrm>
            <a:off x="1685925" y="208027"/>
            <a:ext cx="10108405" cy="1325563"/>
          </a:xfrm>
        </p:spPr>
        <p:txBody>
          <a:bodyPr/>
          <a:lstStyle/>
          <a:p>
            <a:r>
              <a:rPr lang="en-US" b="1"/>
              <a:t>Relationship Building-It’s About Giving NOT TAKING</a:t>
            </a:r>
          </a:p>
        </p:txBody>
      </p:sp>
      <p:pic>
        <p:nvPicPr>
          <p:cNvPr id="9" name="Content Placeholder 8">
            <a:extLst>
              <a:ext uri="{FF2B5EF4-FFF2-40B4-BE49-F238E27FC236}">
                <a16:creationId xmlns:a16="http://schemas.microsoft.com/office/drawing/2014/main" id="{950F2B3D-E49D-4BDD-B319-536EB42C2C1D}"/>
              </a:ext>
              <a:ext uri="{C183D7F6-B498-43B3-948B-1728B52AA6E4}">
                <adec:decorative xmlns:adec="http://schemas.microsoft.com/office/drawing/2017/decorative" val="1"/>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876056" y="1322750"/>
            <a:ext cx="1325563" cy="1325563"/>
          </a:xfrm>
        </p:spPr>
      </p:pic>
      <p:pic>
        <p:nvPicPr>
          <p:cNvPr id="11" name="Picture 10">
            <a:extLst>
              <a:ext uri="{FF2B5EF4-FFF2-40B4-BE49-F238E27FC236}">
                <a16:creationId xmlns:a16="http://schemas.microsoft.com/office/drawing/2014/main" id="{DDC81190-502C-49D4-8376-878BEC8BDD9C}"/>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515341" y="2475073"/>
            <a:ext cx="1529198" cy="1529198"/>
          </a:xfrm>
          <a:prstGeom prst="rect">
            <a:avLst/>
          </a:prstGeom>
        </p:spPr>
      </p:pic>
      <p:sp>
        <p:nvSpPr>
          <p:cNvPr id="12" name="TextBox 11">
            <a:extLst>
              <a:ext uri="{FF2B5EF4-FFF2-40B4-BE49-F238E27FC236}">
                <a16:creationId xmlns:a16="http://schemas.microsoft.com/office/drawing/2014/main" id="{AF13A36C-5693-4FD5-A74F-F70E03F8F9AB}"/>
              </a:ext>
            </a:extLst>
          </p:cNvPr>
          <p:cNvSpPr txBox="1"/>
          <p:nvPr/>
        </p:nvSpPr>
        <p:spPr>
          <a:xfrm>
            <a:off x="2007194" y="1641372"/>
            <a:ext cx="4722019" cy="461665"/>
          </a:xfrm>
          <a:prstGeom prst="rect">
            <a:avLst/>
          </a:prstGeom>
          <a:noFill/>
        </p:spPr>
        <p:txBody>
          <a:bodyPr wrap="square" rtlCol="0">
            <a:spAutoFit/>
          </a:bodyPr>
          <a:lstStyle/>
          <a:p>
            <a:pPr algn="r"/>
            <a:r>
              <a:rPr lang="en-US" sz="2400" b="1" i="1" dirty="0"/>
              <a:t>Listen more than talk (GIVE)</a:t>
            </a:r>
          </a:p>
        </p:txBody>
      </p:sp>
      <p:sp>
        <p:nvSpPr>
          <p:cNvPr id="13" name="TextBox 12">
            <a:extLst>
              <a:ext uri="{FF2B5EF4-FFF2-40B4-BE49-F238E27FC236}">
                <a16:creationId xmlns:a16="http://schemas.microsoft.com/office/drawing/2014/main" id="{B7DDEF27-827B-4EFD-BF5A-E3E57DB6EAF5}"/>
              </a:ext>
            </a:extLst>
          </p:cNvPr>
          <p:cNvSpPr txBox="1"/>
          <p:nvPr/>
        </p:nvSpPr>
        <p:spPr>
          <a:xfrm>
            <a:off x="2298699" y="2800876"/>
            <a:ext cx="4591050" cy="461665"/>
          </a:xfrm>
          <a:prstGeom prst="rect">
            <a:avLst/>
          </a:prstGeom>
          <a:noFill/>
        </p:spPr>
        <p:txBody>
          <a:bodyPr wrap="square" rtlCol="0">
            <a:spAutoFit/>
          </a:bodyPr>
          <a:lstStyle/>
          <a:p>
            <a:r>
              <a:rPr lang="en-US" sz="2400" b="1" i="1"/>
              <a:t>Share your expertise (GIVE)</a:t>
            </a:r>
          </a:p>
        </p:txBody>
      </p:sp>
      <p:sp>
        <p:nvSpPr>
          <p:cNvPr id="14" name="TextBox 13">
            <a:extLst>
              <a:ext uri="{FF2B5EF4-FFF2-40B4-BE49-F238E27FC236}">
                <a16:creationId xmlns:a16="http://schemas.microsoft.com/office/drawing/2014/main" id="{C4EE659F-43BF-4B04-898C-E3D27CBAC683}"/>
              </a:ext>
            </a:extLst>
          </p:cNvPr>
          <p:cNvSpPr txBox="1"/>
          <p:nvPr/>
        </p:nvSpPr>
        <p:spPr>
          <a:xfrm>
            <a:off x="2007194" y="3955258"/>
            <a:ext cx="4591050" cy="461665"/>
          </a:xfrm>
          <a:prstGeom prst="rect">
            <a:avLst/>
          </a:prstGeom>
          <a:noFill/>
        </p:spPr>
        <p:txBody>
          <a:bodyPr wrap="square" rtlCol="0">
            <a:spAutoFit/>
          </a:bodyPr>
          <a:lstStyle/>
          <a:p>
            <a:pPr algn="r"/>
            <a:r>
              <a:rPr lang="en-US" sz="2400" b="1" i="1"/>
              <a:t>Ask How You Can Help (GIVE)</a:t>
            </a:r>
          </a:p>
        </p:txBody>
      </p:sp>
      <p:pic>
        <p:nvPicPr>
          <p:cNvPr id="16" name="Graphic 15" descr="Questions">
            <a:extLst>
              <a:ext uri="{FF2B5EF4-FFF2-40B4-BE49-F238E27FC236}">
                <a16:creationId xmlns:a16="http://schemas.microsoft.com/office/drawing/2014/main" id="{7B93C2C3-EC18-4111-A94C-D5262C92B8B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76056" y="3678041"/>
            <a:ext cx="1325563" cy="1325563"/>
          </a:xfrm>
          <a:prstGeom prst="rect">
            <a:avLst/>
          </a:prstGeom>
        </p:spPr>
      </p:pic>
      <p:sp>
        <p:nvSpPr>
          <p:cNvPr id="17" name="TextBox 16">
            <a:extLst>
              <a:ext uri="{FF2B5EF4-FFF2-40B4-BE49-F238E27FC236}">
                <a16:creationId xmlns:a16="http://schemas.microsoft.com/office/drawing/2014/main" id="{C3BBE9D9-765A-4AB4-8ACE-C32755B0A65F}"/>
              </a:ext>
            </a:extLst>
          </p:cNvPr>
          <p:cNvSpPr txBox="1"/>
          <p:nvPr/>
        </p:nvSpPr>
        <p:spPr>
          <a:xfrm>
            <a:off x="2298699" y="5066508"/>
            <a:ext cx="4591050" cy="461665"/>
          </a:xfrm>
          <a:prstGeom prst="rect">
            <a:avLst/>
          </a:prstGeom>
          <a:noFill/>
        </p:spPr>
        <p:txBody>
          <a:bodyPr wrap="square" rtlCol="0">
            <a:spAutoFit/>
          </a:bodyPr>
          <a:lstStyle/>
          <a:p>
            <a:r>
              <a:rPr lang="en-US" sz="2400" b="1" i="1"/>
              <a:t>Be Your Genuine Self (GIVE)</a:t>
            </a:r>
          </a:p>
        </p:txBody>
      </p:sp>
      <p:pic>
        <p:nvPicPr>
          <p:cNvPr id="19" name="Graphic 18" descr="Female Profile">
            <a:extLst>
              <a:ext uri="{FF2B5EF4-FFF2-40B4-BE49-F238E27FC236}">
                <a16:creationId xmlns:a16="http://schemas.microsoft.com/office/drawing/2014/main" id="{CC35A7EF-055C-4EAA-90F7-F9638331261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1308" y="4917325"/>
            <a:ext cx="1357137" cy="1357137"/>
          </a:xfrm>
          <a:prstGeom prst="rect">
            <a:avLst/>
          </a:prstGeom>
        </p:spPr>
      </p:pic>
      <p:pic>
        <p:nvPicPr>
          <p:cNvPr id="4" name="Picture 3" descr="A poster with a person holding a rope&#10;&#10;Description automatically generated">
            <a:extLst>
              <a:ext uri="{FF2B5EF4-FFF2-40B4-BE49-F238E27FC236}">
                <a16:creationId xmlns:a16="http://schemas.microsoft.com/office/drawing/2014/main" id="{03B6A5C7-8BB7-A039-D1C8-C272321EEDB6}"/>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661890" y="1322750"/>
            <a:ext cx="2964934" cy="4475372"/>
          </a:xfrm>
          <a:prstGeom prst="rect">
            <a:avLst/>
          </a:prstGeom>
        </p:spPr>
      </p:pic>
    </p:spTree>
    <p:extLst>
      <p:ext uri="{BB962C8B-B14F-4D97-AF65-F5344CB8AC3E}">
        <p14:creationId xmlns:p14="http://schemas.microsoft.com/office/powerpoint/2010/main" val="2484226866"/>
      </p:ext>
    </p:extLst>
  </p:cSld>
  <p:clrMapOvr>
    <a:masterClrMapping/>
  </p:clrMapOvr>
</p:sld>
</file>

<file path=ppt/theme/theme1.xml><?xml version="1.0" encoding="utf-8"?>
<a:theme xmlns:a="http://schemas.openxmlformats.org/drawingml/2006/main" name="Office Theme">
  <a:themeElements>
    <a:clrScheme name="SEEC">
      <a:dk1>
        <a:sysClr val="windowText" lastClr="000000"/>
      </a:dk1>
      <a:lt1>
        <a:sysClr val="window" lastClr="FFFFFF"/>
      </a:lt1>
      <a:dk2>
        <a:srgbClr val="363D46"/>
      </a:dk2>
      <a:lt2>
        <a:srgbClr val="EBEBEB"/>
      </a:lt2>
      <a:accent1>
        <a:srgbClr val="007D89"/>
      </a:accent1>
      <a:accent2>
        <a:srgbClr val="124193"/>
      </a:accent2>
      <a:accent3>
        <a:srgbClr val="96CD4B"/>
      </a:accent3>
      <a:accent4>
        <a:srgbClr val="61C7DD"/>
      </a:accent4>
      <a:accent5>
        <a:srgbClr val="2495CF"/>
      </a:accent5>
      <a:accent6>
        <a:srgbClr val="5A74D1"/>
      </a:accent6>
      <a:hlink>
        <a:srgbClr val="72CEBB"/>
      </a:hlink>
      <a:folHlink>
        <a:srgbClr val="98E6D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EC Branded PPT Template" id="{BE82BA48-59F8-4DC1-A54C-A3BCD29358CF}" vid="{CC193790-8968-4EA8-AFC6-13F952CE0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5282B82EA10AD4CAE0433F96D3DDB21" ma:contentTypeVersion="16" ma:contentTypeDescription="Create a new document." ma:contentTypeScope="" ma:versionID="e71b0821e33364a7b4acac4b1872a125">
  <xsd:schema xmlns:xsd="http://www.w3.org/2001/XMLSchema" xmlns:xs="http://www.w3.org/2001/XMLSchema" xmlns:p="http://schemas.microsoft.com/office/2006/metadata/properties" xmlns:ns2="d9923b43-dfcf-40d4-8001-e1317f851163" xmlns:ns3="c9d3b867-e9c1-41fd-bf49-e044cd6f7909" targetNamespace="http://schemas.microsoft.com/office/2006/metadata/properties" ma:root="true" ma:fieldsID="32926e019b4448ffb9e1c19aa0a4e27c" ns2:_="" ns3:_="">
    <xsd:import namespace="d9923b43-dfcf-40d4-8001-e1317f851163"/>
    <xsd:import namespace="c9d3b867-e9c1-41fd-bf49-e044cd6f790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923b43-dfcf-40d4-8001-e1317f8511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65bd1-7d4e-413c-b3c6-df159b0a984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d3b867-e9c1-41fd-bf49-e044cd6f790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4f690fd-ae63-4fed-bb94-eae61454769f}" ma:internalName="TaxCatchAll" ma:showField="CatchAllData" ma:web="c9d3b867-e9c1-41fd-bf49-e044cd6f79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9d3b867-e9c1-41fd-bf49-e044cd6f7909" xsi:nil="true"/>
    <lcf76f155ced4ddcb4097134ff3c332f xmlns="d9923b43-dfcf-40d4-8001-e1317f851163">
      <Terms xmlns="http://schemas.microsoft.com/office/infopath/2007/PartnerControls"/>
    </lcf76f155ced4ddcb4097134ff3c332f>
    <SharedWithUsers xmlns="c9d3b867-e9c1-41fd-bf49-e044cd6f7909">
      <UserInfo>
        <DisplayName>Edwin Chan</DisplayName>
        <AccountId>6</AccountId>
        <AccountType/>
      </UserInfo>
      <UserInfo>
        <DisplayName>Katy Barrett</DisplayName>
        <AccountId>116</AccountId>
        <AccountType/>
      </UserInfo>
    </SharedWithUsers>
  </documentManagement>
</p:properties>
</file>

<file path=customXml/itemProps1.xml><?xml version="1.0" encoding="utf-8"?>
<ds:datastoreItem xmlns:ds="http://schemas.openxmlformats.org/officeDocument/2006/customXml" ds:itemID="{DA766466-3AFA-4E45-9A82-0BD0F9E9D4C7}">
  <ds:schemaRefs>
    <ds:schemaRef ds:uri="c9d3b867-e9c1-41fd-bf49-e044cd6f7909"/>
    <ds:schemaRef ds:uri="d9923b43-dfcf-40d4-8001-e1317f8511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E9A6698-C781-4B0A-9FAF-9A93C61B88B0}">
  <ds:schemaRefs>
    <ds:schemaRef ds:uri="http://schemas.microsoft.com/sharepoint/v3/contenttype/forms"/>
  </ds:schemaRefs>
</ds:datastoreItem>
</file>

<file path=customXml/itemProps3.xml><?xml version="1.0" encoding="utf-8"?>
<ds:datastoreItem xmlns:ds="http://schemas.openxmlformats.org/officeDocument/2006/customXml" ds:itemID="{0F74123A-C980-4701-9353-CB403E97315B}">
  <ds:schemaRefs>
    <ds:schemaRef ds:uri="http://purl.org/dc/elements/1.1/"/>
    <ds:schemaRef ds:uri="http://www.w3.org/XML/1998/namespace"/>
    <ds:schemaRef ds:uri="http://schemas.openxmlformats.org/package/2006/metadata/core-properties"/>
    <ds:schemaRef ds:uri="d9923b43-dfcf-40d4-8001-e1317f851163"/>
    <ds:schemaRef ds:uri="http://schemas.microsoft.com/office/2006/documentManagement/types"/>
    <ds:schemaRef ds:uri="http://schemas.microsoft.com/office/infopath/2007/PartnerControls"/>
    <ds:schemaRef ds:uri="http://purl.org/dc/dcmitype/"/>
    <ds:schemaRef ds:uri="http://purl.org/dc/terms/"/>
    <ds:schemaRef ds:uri="c9d3b867-e9c1-41fd-bf49-e044cd6f7909"/>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SEEC Branded PPT Template</Template>
  <TotalTime>1449</TotalTime>
  <Words>1912</Words>
  <Application>Microsoft Office PowerPoint</Application>
  <PresentationFormat>Widescreen</PresentationFormat>
  <Paragraphs>370</Paragraphs>
  <Slides>23</Slides>
  <Notes>23</Notes>
  <HiddenSlides>3</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BentonSans</vt:lpstr>
      <vt:lpstr>Calibri</vt:lpstr>
      <vt:lpstr>Dreaming Outloud Script Pro</vt:lpstr>
      <vt:lpstr>Roboto</vt:lpstr>
      <vt:lpstr>Söhne</vt:lpstr>
      <vt:lpstr>Wingdings</vt:lpstr>
      <vt:lpstr>Office Theme</vt:lpstr>
      <vt:lpstr>Document</vt:lpstr>
      <vt:lpstr>Sample Title Page</vt:lpstr>
      <vt:lpstr>Overview of Practices </vt:lpstr>
      <vt:lpstr>Why is Engagement Vital Up to 85% of jobs are filled via networking</vt:lpstr>
      <vt:lpstr>What Needs to Shift</vt:lpstr>
      <vt:lpstr>What is Customer Engagement?</vt:lpstr>
      <vt:lpstr>Partner Development</vt:lpstr>
      <vt:lpstr>Trusted Advisor</vt:lpstr>
      <vt:lpstr>Think yourself a “Trusted Advisor”….</vt:lpstr>
      <vt:lpstr>Relationship Building-It’s About Giving NOT TAKING</vt:lpstr>
      <vt:lpstr>Major Phases of the Employer Journey-5 Cs</vt:lpstr>
      <vt:lpstr>Connection-Raising Awareness</vt:lpstr>
      <vt:lpstr>Consideration- Ways to further the conversation</vt:lpstr>
      <vt:lpstr>Conversion- How to get the win-win or a job match</vt:lpstr>
      <vt:lpstr>Continuation-Deepening Relations </vt:lpstr>
      <vt:lpstr>Continuation-Best Practices Business Advisory Councils </vt:lpstr>
      <vt:lpstr>Provider Collaboratives- possible solution to help bridge providers-employers</vt:lpstr>
      <vt:lpstr>Disability Consultants- Another network of connectivity with larger employers</vt:lpstr>
      <vt:lpstr>Embrace the “Bridgers”- Ever growing group of businesses focused on alternative staffing solutions</vt:lpstr>
      <vt:lpstr> Steve Blanks Director of Partnerships SEEC sblanks@seeconline.org https://www.linkedin.com/in/steve-blanks-5a16474/details/skills/?detailScreenTabIndex=0  </vt:lpstr>
      <vt:lpstr>Resources</vt:lpstr>
      <vt:lpstr>Drill Down on 4 phases on engagement</vt:lpstr>
      <vt:lpstr>Of course you can just ask ChatGPT </vt:lpstr>
      <vt:lpstr>What is Relationship Capital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Sample Title Page</dc:title>
  <dc:creator>Steve Blanks</dc:creator>
  <cp:lastModifiedBy>Karen Lee</cp:lastModifiedBy>
  <cp:revision>5</cp:revision>
  <cp:lastPrinted>2023-08-15T17:16:23Z</cp:lastPrinted>
  <dcterms:created xsi:type="dcterms:W3CDTF">2023-03-20T17:07:41Z</dcterms:created>
  <dcterms:modified xsi:type="dcterms:W3CDTF">2024-02-28T21:04:39Z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0x010100B5282B82EA10AD4CAE0433F96D3DDB21</vt:lpwstr>
  </property>
  <property fmtid="{D5CDD505-2E9C-101B-9397-08002B2CF9AE}" pid="3" name="MediaServiceImageTags">
    <vt:lpwstr/>
  </property>
</Properties>
</file>